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4"/>
  </p:sldMasterIdLst>
  <p:notesMasterIdLst>
    <p:notesMasterId r:id="rId38"/>
  </p:notesMasterIdLst>
  <p:sldIdLst>
    <p:sldId id="256" r:id="rId5"/>
    <p:sldId id="259" r:id="rId6"/>
    <p:sldId id="268" r:id="rId7"/>
    <p:sldId id="671" r:id="rId8"/>
    <p:sldId id="604" r:id="rId9"/>
    <p:sldId id="538" r:id="rId10"/>
    <p:sldId id="540" r:id="rId11"/>
    <p:sldId id="611" r:id="rId12"/>
    <p:sldId id="610" r:id="rId13"/>
    <p:sldId id="621" r:id="rId14"/>
    <p:sldId id="542" r:id="rId15"/>
    <p:sldId id="622" r:id="rId16"/>
    <p:sldId id="608" r:id="rId17"/>
    <p:sldId id="612" r:id="rId18"/>
    <p:sldId id="545" r:id="rId19"/>
    <p:sldId id="546" r:id="rId20"/>
    <p:sldId id="548" r:id="rId21"/>
    <p:sldId id="560" r:id="rId22"/>
    <p:sldId id="614" r:id="rId23"/>
    <p:sldId id="561" r:id="rId24"/>
    <p:sldId id="606" r:id="rId25"/>
    <p:sldId id="609" r:id="rId26"/>
    <p:sldId id="600" r:id="rId27"/>
    <p:sldId id="624" r:id="rId28"/>
    <p:sldId id="628" r:id="rId29"/>
    <p:sldId id="634" r:id="rId30"/>
    <p:sldId id="635" r:id="rId31"/>
    <p:sldId id="632" r:id="rId32"/>
    <p:sldId id="630" r:id="rId33"/>
    <p:sldId id="636" r:id="rId34"/>
    <p:sldId id="625" r:id="rId35"/>
    <p:sldId id="559" r:id="rId36"/>
    <p:sldId id="257" r:id="rId3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bbie Brouwer-Maier" initials="DB" lastIdx="13" clrIdx="0">
    <p:extLst>
      <p:ext uri="{19B8F6BF-5375-455C-9EA6-DF929625EA0E}">
        <p15:presenceInfo xmlns:p15="http://schemas.microsoft.com/office/powerpoint/2012/main" userId="S::Debbie.Brouwer-Maier@TRANSONIC.COM::dcf8b43f-c809-4dcb-bf07-d241db37f383" providerId="AD"/>
      </p:ext>
    </p:extLst>
  </p:cmAuthor>
  <p:cmAuthor id="2" name="Miriam Tenorio" initials="MT" lastIdx="1" clrIdx="1">
    <p:extLst>
      <p:ext uri="{19B8F6BF-5375-455C-9EA6-DF929625EA0E}">
        <p15:presenceInfo xmlns:p15="http://schemas.microsoft.com/office/powerpoint/2012/main" userId="S::Miriam.Tenorio@TRANSONIC.COM::f5164601-55da-418c-b8e8-944a519f80d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88AD53-E0E0-4C28-BEC6-DFC1A677A465}" v="1" dt="2023-11-22T14:10:06.3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38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commentAuthors" Target="commentAuthor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7EE163-E197-46BE-B6BF-96BD229F8E20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F0DCD7-EB66-4881-B4E4-80B8F3F39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183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95125A-E6CD-47E4-BDAA-754A251E04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99" y="4324853"/>
            <a:ext cx="12192100" cy="1631951"/>
          </a:xfrm>
          <a:prstGeom prst="rect">
            <a:avLst/>
          </a:prstGeom>
        </p:spPr>
        <p:txBody>
          <a:bodyPr/>
          <a:lstStyle>
            <a:lvl1pPr algn="ctr">
              <a:defRPr sz="4267" b="1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78571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D85F7C-B7B8-46DF-B163-8A4138A7E5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99" y="4324853"/>
            <a:ext cx="12192100" cy="1631951"/>
          </a:xfrm>
          <a:prstGeom prst="rect">
            <a:avLst/>
          </a:prstGeom>
        </p:spPr>
        <p:txBody>
          <a:bodyPr/>
          <a:lstStyle>
            <a:lvl1pPr algn="ctr">
              <a:defRPr sz="4267" b="1">
                <a:solidFill>
                  <a:srgbClr val="1461AB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98200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519C00EB-DA53-436B-AE6E-559A8C774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797" y="684583"/>
            <a:ext cx="10355092" cy="6714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8F1AA6C-397C-4BBC-A454-CF9D105165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1" y="1651000"/>
            <a:ext cx="10096500" cy="4834467"/>
          </a:xfrm>
        </p:spPr>
        <p:txBody>
          <a:bodyPr/>
          <a:lstStyle>
            <a:lvl1pPr>
              <a:defRPr sz="2400" b="0"/>
            </a:lvl1pPr>
            <a:lvl2pPr>
              <a:defRPr>
                <a:solidFill>
                  <a:srgbClr val="1461AB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70713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85243576-CD49-4C1F-A1BF-A077A71A76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1" y="1651000"/>
            <a:ext cx="9937751" cy="47611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C8F18216-A848-4BE7-8BEB-4C4361EC4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797" y="684583"/>
            <a:ext cx="10355092" cy="6714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CA7E25BD-49EF-4444-A125-A3A81183160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567" y="4306213"/>
            <a:ext cx="9937751" cy="47611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252BE861-BA8C-4D4B-B895-07E27638BD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199" y="2213582"/>
            <a:ext cx="9937751" cy="1797647"/>
          </a:xfrm>
        </p:spPr>
        <p:txBody>
          <a:bodyPr>
            <a:normAutofit/>
          </a:bodyPr>
          <a:lstStyle>
            <a:lvl1pPr marL="380990" indent="-380990">
              <a:buClr>
                <a:srgbClr val="1461AB"/>
              </a:buClr>
              <a:buFont typeface="Open Sans" panose="020B0604020202020204" charset="0"/>
              <a:buChar char="●"/>
              <a:defRPr sz="1867" b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8D74CBC2-16A3-43B1-B694-2D313D0A39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349" y="4860152"/>
            <a:ext cx="9937751" cy="1797645"/>
          </a:xfrm>
        </p:spPr>
        <p:txBody>
          <a:bodyPr>
            <a:normAutofit/>
          </a:bodyPr>
          <a:lstStyle>
            <a:lvl1pPr marL="380990" indent="-380990">
              <a:buClr>
                <a:srgbClr val="1461AB"/>
              </a:buClr>
              <a:buFont typeface="Open Sans" panose="020B0604020202020204" charset="0"/>
              <a:buChar char="●"/>
              <a:defRPr sz="1867" b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6523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Title and two column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81;p17">
            <a:extLst>
              <a:ext uri="{FF2B5EF4-FFF2-40B4-BE49-F238E27FC236}">
                <a16:creationId xmlns:a16="http://schemas.microsoft.com/office/drawing/2014/main" id="{66F903BE-36A8-F84C-8061-9DC9946CA106}"/>
              </a:ext>
            </a:extLst>
          </p:cNvPr>
          <p:cNvSpPr/>
          <p:nvPr/>
        </p:nvSpPr>
        <p:spPr>
          <a:xfrm>
            <a:off x="7906333" y="255300"/>
            <a:ext cx="4001200" cy="6289600"/>
          </a:xfrm>
          <a:prstGeom prst="snip1Rect">
            <a:avLst>
              <a:gd name="adj" fmla="val 16667"/>
            </a:avLst>
          </a:prstGeom>
          <a:solidFill>
            <a:srgbClr val="1461A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2" name="Google Shape;82;p17">
            <a:extLst>
              <a:ext uri="{FF2B5EF4-FFF2-40B4-BE49-F238E27FC236}">
                <a16:creationId xmlns:a16="http://schemas.microsoft.com/office/drawing/2014/main" id="{8534FF23-99C2-7645-A170-30F89E5B5739}"/>
              </a:ext>
            </a:extLst>
          </p:cNvPr>
          <p:cNvSpPr/>
          <p:nvPr/>
        </p:nvSpPr>
        <p:spPr>
          <a:xfrm>
            <a:off x="7588900" y="544967"/>
            <a:ext cx="3100800" cy="9228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5D626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F0D1DEEB-E345-4ED3-8CBB-53BBFCDBA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737" y="736466"/>
            <a:ext cx="6819563" cy="6714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7F27E30-6F31-46AD-9CBC-9215702FFA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51284" y="774701"/>
            <a:ext cx="2855849" cy="52281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Master text styles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641BCBFD-D12F-4E7D-88CB-256E17FDF7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1" y="1651000"/>
            <a:ext cx="6750700" cy="4834467"/>
          </a:xfrm>
        </p:spPr>
        <p:txBody>
          <a:bodyPr/>
          <a:lstStyle>
            <a:lvl1pPr>
              <a:defRPr sz="2400" b="0"/>
            </a:lvl1pPr>
            <a:lvl2pPr>
              <a:defRPr>
                <a:solidFill>
                  <a:srgbClr val="1461AB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0FCEB3B4-2675-43B2-82A8-E2D7D5BA34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51284" y="1697500"/>
            <a:ext cx="3547848" cy="4834467"/>
          </a:xfrm>
        </p:spPr>
        <p:txBody>
          <a:bodyPr>
            <a:normAutofit/>
          </a:bodyPr>
          <a:lstStyle>
            <a:lvl1pPr marL="380990" indent="-380990">
              <a:buClr>
                <a:schemeClr val="bg1"/>
              </a:buClr>
              <a:buFont typeface="Open Sans" panose="020B0604020202020204" charset="0"/>
              <a:buChar char="●"/>
              <a:defRPr sz="1867" b="0">
                <a:solidFill>
                  <a:srgbClr val="FDFDFD"/>
                </a:solidFill>
              </a:defRPr>
            </a:lvl1pPr>
            <a:lvl2pPr>
              <a:defRPr>
                <a:solidFill>
                  <a:srgbClr val="1461AB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2846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9;p18">
            <a:extLst>
              <a:ext uri="{FF2B5EF4-FFF2-40B4-BE49-F238E27FC236}">
                <a16:creationId xmlns:a16="http://schemas.microsoft.com/office/drawing/2014/main" id="{B2862952-3A6A-A94C-AB24-C5F554D7E6D8}"/>
              </a:ext>
            </a:extLst>
          </p:cNvPr>
          <p:cNvSpPr txBox="1"/>
          <p:nvPr/>
        </p:nvSpPr>
        <p:spPr>
          <a:xfrm>
            <a:off x="1099633" y="1821400"/>
            <a:ext cx="9898400" cy="33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To Measure is to Know</a:t>
            </a:r>
            <a:endParaRPr sz="4000" b="1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1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Clinicians, researchers and medical device developers seeking quantitative data to improve their outcomes and results turn to Transonic</a:t>
            </a:r>
            <a:r>
              <a:rPr lang="en" sz="3200" b="1" baseline="300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®</a:t>
            </a:r>
            <a:r>
              <a:rPr lang="en" sz="3200" b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to provide measurement solutions.</a:t>
            </a:r>
            <a:endParaRPr sz="3200" b="1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929604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94;p19">
            <a:extLst>
              <a:ext uri="{FF2B5EF4-FFF2-40B4-BE49-F238E27FC236}">
                <a16:creationId xmlns:a16="http://schemas.microsoft.com/office/drawing/2014/main" id="{66E25F05-3CF6-784F-95C1-C1533FDF17CE}"/>
              </a:ext>
            </a:extLst>
          </p:cNvPr>
          <p:cNvSpPr txBox="1"/>
          <p:nvPr/>
        </p:nvSpPr>
        <p:spPr>
          <a:xfrm>
            <a:off x="587267" y="4821733"/>
            <a:ext cx="3056000" cy="19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1461AB"/>
                </a:solidFill>
                <a:latin typeface="Open Sans"/>
                <a:ea typeface="Open Sans"/>
                <a:cs typeface="Open Sans"/>
                <a:sym typeface="Open Sans"/>
              </a:rPr>
              <a:t>Americas</a:t>
            </a:r>
            <a:endParaRPr sz="1600" b="1">
              <a:solidFill>
                <a:srgbClr val="1461A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5D6266"/>
                </a:solidFill>
                <a:latin typeface="Open Sans"/>
                <a:ea typeface="Open Sans"/>
                <a:cs typeface="Open Sans"/>
                <a:sym typeface="Open Sans"/>
              </a:rPr>
              <a:t>Transonic Systems Inc.</a:t>
            </a:r>
            <a:endParaRPr sz="1600">
              <a:solidFill>
                <a:srgbClr val="5D62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5D6266"/>
                </a:solidFill>
                <a:latin typeface="Open Sans"/>
                <a:ea typeface="Open Sans"/>
                <a:cs typeface="Open Sans"/>
                <a:sym typeface="Open Sans"/>
              </a:rPr>
              <a:t>Tel: +1 607-257-5300</a:t>
            </a:r>
            <a:endParaRPr sz="1600">
              <a:solidFill>
                <a:srgbClr val="5D62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5D6266"/>
                </a:solidFill>
                <a:latin typeface="Open Sans"/>
                <a:ea typeface="Open Sans"/>
                <a:cs typeface="Open Sans"/>
                <a:sym typeface="Open Sans"/>
              </a:rPr>
              <a:t>support@transonic.com</a:t>
            </a:r>
            <a:endParaRPr sz="1600">
              <a:solidFill>
                <a:srgbClr val="5D62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" name="Google Shape;95;p19">
            <a:extLst>
              <a:ext uri="{FF2B5EF4-FFF2-40B4-BE49-F238E27FC236}">
                <a16:creationId xmlns:a16="http://schemas.microsoft.com/office/drawing/2014/main" id="{22D800E0-E293-C641-BC54-2AE646B4BF3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633" y="2353101"/>
            <a:ext cx="3732400" cy="98536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96;p19">
            <a:extLst>
              <a:ext uri="{FF2B5EF4-FFF2-40B4-BE49-F238E27FC236}">
                <a16:creationId xmlns:a16="http://schemas.microsoft.com/office/drawing/2014/main" id="{7706FA8E-556F-F941-B7FE-3567D9B6BE8E}"/>
              </a:ext>
            </a:extLst>
          </p:cNvPr>
          <p:cNvSpPr txBox="1"/>
          <p:nvPr/>
        </p:nvSpPr>
        <p:spPr>
          <a:xfrm>
            <a:off x="4734567" y="1617300"/>
            <a:ext cx="6930400" cy="29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67" dirty="0">
                <a:solidFill>
                  <a:srgbClr val="5D6266"/>
                </a:solidFill>
                <a:latin typeface="Open Sans"/>
                <a:ea typeface="Open Sans"/>
                <a:cs typeface="Open Sans"/>
                <a:sym typeface="Open Sans"/>
              </a:rPr>
              <a:t>Transonic Systems Inc. is a global manufacturer of innovative biomedical measurement equipment. Founded in 1983, Transonic sells gold standard transit-time ultrasound Flowmeters and Monitors for surgical, hemodialysis, pediatric critical care, perfusion, interventional radiology and research applications. Transonic</a:t>
            </a:r>
            <a:r>
              <a:rPr lang="en" sz="1867" baseline="30000" dirty="0">
                <a:solidFill>
                  <a:srgbClr val="5D6266"/>
                </a:solidFill>
                <a:latin typeface="Open Sans"/>
                <a:ea typeface="Open Sans"/>
                <a:cs typeface="Open Sans"/>
                <a:sym typeface="Open Sans"/>
              </a:rPr>
              <a:t>® </a:t>
            </a:r>
            <a:r>
              <a:rPr lang="en" sz="1867" dirty="0">
                <a:solidFill>
                  <a:srgbClr val="5D6266"/>
                </a:solidFill>
                <a:latin typeface="Open Sans"/>
                <a:ea typeface="Open Sans"/>
                <a:cs typeface="Open Sans"/>
                <a:sym typeface="Open Sans"/>
              </a:rPr>
              <a:t>also provides pressure and pressure volume systems, laser Doppler Flowmeters and telemetry systems.</a:t>
            </a:r>
            <a:endParaRPr sz="1867" dirty="0">
              <a:solidFill>
                <a:srgbClr val="5D62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" name="Google Shape;97;p19">
            <a:extLst>
              <a:ext uri="{FF2B5EF4-FFF2-40B4-BE49-F238E27FC236}">
                <a16:creationId xmlns:a16="http://schemas.microsoft.com/office/drawing/2014/main" id="{162DEB19-2153-3A4A-9EE2-6101F9EF4225}"/>
              </a:ext>
            </a:extLst>
          </p:cNvPr>
          <p:cNvSpPr txBox="1"/>
          <p:nvPr/>
        </p:nvSpPr>
        <p:spPr>
          <a:xfrm>
            <a:off x="3321104" y="4821733"/>
            <a:ext cx="3056000" cy="19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1461AB"/>
                </a:solidFill>
                <a:latin typeface="Open Sans"/>
                <a:ea typeface="Open Sans"/>
                <a:cs typeface="Open Sans"/>
                <a:sym typeface="Open Sans"/>
              </a:rPr>
              <a:t>Europe</a:t>
            </a:r>
            <a:endParaRPr sz="1600" b="1">
              <a:solidFill>
                <a:srgbClr val="1461A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5D6266"/>
                </a:solidFill>
                <a:latin typeface="Open Sans"/>
                <a:ea typeface="Open Sans"/>
                <a:cs typeface="Open Sans"/>
                <a:sym typeface="Open Sans"/>
              </a:rPr>
              <a:t>Transonic Europe B.V.</a:t>
            </a:r>
            <a:endParaRPr sz="1600">
              <a:solidFill>
                <a:srgbClr val="5D62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rgbClr val="5D6266"/>
                </a:solidFill>
                <a:latin typeface="Open Sans"/>
                <a:ea typeface="Open Sans"/>
                <a:cs typeface="Open Sans"/>
                <a:sym typeface="Open Sans"/>
              </a:rPr>
              <a:t>Tel: +31 43-407-7200</a:t>
            </a:r>
            <a:endParaRPr sz="1600">
              <a:solidFill>
                <a:srgbClr val="5D62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5D6266"/>
                </a:solidFill>
                <a:latin typeface="Open Sans"/>
                <a:ea typeface="Open Sans"/>
                <a:cs typeface="Open Sans"/>
                <a:sym typeface="Open Sans"/>
              </a:rPr>
              <a:t>europe@transonic.com</a:t>
            </a:r>
            <a:endParaRPr sz="1600">
              <a:solidFill>
                <a:srgbClr val="5D62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" name="Google Shape;98;p19">
            <a:extLst>
              <a:ext uri="{FF2B5EF4-FFF2-40B4-BE49-F238E27FC236}">
                <a16:creationId xmlns:a16="http://schemas.microsoft.com/office/drawing/2014/main" id="{46E2F560-BBD1-1944-8D7B-CB8B57095ACE}"/>
              </a:ext>
            </a:extLst>
          </p:cNvPr>
          <p:cNvSpPr txBox="1"/>
          <p:nvPr/>
        </p:nvSpPr>
        <p:spPr>
          <a:xfrm>
            <a:off x="6042929" y="4821733"/>
            <a:ext cx="3056000" cy="19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1461AB"/>
                </a:solidFill>
                <a:latin typeface="Open Sans"/>
                <a:ea typeface="Open Sans"/>
                <a:cs typeface="Open Sans"/>
                <a:sym typeface="Open Sans"/>
              </a:rPr>
              <a:t>Asia/Pacific</a:t>
            </a:r>
            <a:endParaRPr sz="1600" b="1">
              <a:solidFill>
                <a:srgbClr val="1461A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5D6266"/>
                </a:solidFill>
                <a:latin typeface="Open Sans"/>
                <a:ea typeface="Open Sans"/>
                <a:cs typeface="Open Sans"/>
                <a:sym typeface="Open Sans"/>
              </a:rPr>
              <a:t>Transonic Asia Inc.</a:t>
            </a:r>
            <a:endParaRPr sz="1600">
              <a:solidFill>
                <a:srgbClr val="5D62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rgbClr val="5D6266"/>
                </a:solidFill>
                <a:latin typeface="Open Sans"/>
                <a:ea typeface="Open Sans"/>
                <a:cs typeface="Open Sans"/>
                <a:sym typeface="Open Sans"/>
              </a:rPr>
              <a:t>Tel: +886 3399-5806</a:t>
            </a:r>
            <a:endParaRPr sz="1600">
              <a:solidFill>
                <a:srgbClr val="5D62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5D6266"/>
                </a:solidFill>
                <a:latin typeface="Open Sans"/>
                <a:ea typeface="Open Sans"/>
                <a:cs typeface="Open Sans"/>
                <a:sym typeface="Open Sans"/>
              </a:rPr>
              <a:t>support@transonicasia.com</a:t>
            </a:r>
            <a:endParaRPr sz="1600">
              <a:solidFill>
                <a:srgbClr val="5D62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" name="Google Shape;99;p19">
            <a:extLst>
              <a:ext uri="{FF2B5EF4-FFF2-40B4-BE49-F238E27FC236}">
                <a16:creationId xmlns:a16="http://schemas.microsoft.com/office/drawing/2014/main" id="{95AC9483-A1DF-2A4C-B7F2-227A66DA86B1}"/>
              </a:ext>
            </a:extLst>
          </p:cNvPr>
          <p:cNvSpPr txBox="1"/>
          <p:nvPr/>
        </p:nvSpPr>
        <p:spPr>
          <a:xfrm>
            <a:off x="9016061" y="4821733"/>
            <a:ext cx="3056000" cy="19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1461AB"/>
                </a:solidFill>
                <a:latin typeface="Open Sans"/>
                <a:ea typeface="Open Sans"/>
                <a:cs typeface="Open Sans"/>
                <a:sym typeface="Open Sans"/>
              </a:rPr>
              <a:t>Japan</a:t>
            </a:r>
            <a:endParaRPr sz="1600" b="1" dirty="0">
              <a:solidFill>
                <a:srgbClr val="1461A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 err="1">
                <a:solidFill>
                  <a:srgbClr val="5D6266"/>
                </a:solidFill>
                <a:latin typeface="Open Sans"/>
                <a:ea typeface="Open Sans"/>
                <a:cs typeface="Open Sans"/>
                <a:sym typeface="Open Sans"/>
              </a:rPr>
              <a:t>Nipro</a:t>
            </a:r>
            <a:r>
              <a:rPr lang="en" sz="1600" dirty="0">
                <a:solidFill>
                  <a:srgbClr val="5D6266"/>
                </a:solidFill>
                <a:latin typeface="Open Sans"/>
                <a:ea typeface="Open Sans"/>
                <a:cs typeface="Open Sans"/>
                <a:sym typeface="Open Sans"/>
              </a:rPr>
              <a:t>-Transonic Japan Inc.</a:t>
            </a:r>
            <a:endParaRPr sz="1600" dirty="0">
              <a:solidFill>
                <a:srgbClr val="5D62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dirty="0">
                <a:solidFill>
                  <a:srgbClr val="5D6266"/>
                </a:solidFill>
                <a:latin typeface="Open Sans"/>
                <a:ea typeface="Open Sans"/>
                <a:cs typeface="Open Sans"/>
                <a:sym typeface="Open Sans"/>
              </a:rPr>
              <a:t>Tel: +81 04-2946-8541</a:t>
            </a:r>
            <a:endParaRPr sz="1600" dirty="0">
              <a:solidFill>
                <a:srgbClr val="5D62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 err="1">
                <a:solidFill>
                  <a:srgbClr val="5D6266"/>
                </a:solidFill>
                <a:latin typeface="Open Sans"/>
                <a:ea typeface="Open Sans"/>
                <a:cs typeface="Open Sans"/>
                <a:sym typeface="Open Sans"/>
              </a:rPr>
              <a:t>japan@transonic.com</a:t>
            </a:r>
            <a:endParaRPr sz="1600" dirty="0">
              <a:solidFill>
                <a:srgbClr val="5D62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641829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Title and body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8837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28DB1A-2BFC-41CF-9165-A2EDC1A47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737" y="736466"/>
            <a:ext cx="10515600" cy="6714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83B023-7A72-4B4E-9C99-8A3F8366B7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6369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3" b="0" i="0" u="none" strike="noStrike" cap="none">
          <a:solidFill>
            <a:srgbClr val="1461AB"/>
          </a:solidFill>
          <a:latin typeface="Open Sans SemiBold" panose="020B0604020202020204" charset="0"/>
          <a:ea typeface="Open Sans SemiBold" panose="020B0604020202020204" charset="0"/>
          <a:cs typeface="Open Sans SemiBold" panose="020B0604020202020204" charset="0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0" marR="0" lvl="0" indent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buNone/>
        <a:defRPr sz="2133" b="1" i="0" u="none" strike="noStrike" cap="none">
          <a:solidFill>
            <a:srgbClr val="5D6266"/>
          </a:solidFill>
          <a:latin typeface="Open Sans" panose="020B0604020202020204" charset="0"/>
          <a:ea typeface="Open Sans" panose="020B0604020202020204" charset="0"/>
          <a:cs typeface="Open Sans" panose="020B0604020202020204" charset="0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00" b="0" i="0" u="none" strike="noStrike" cap="none">
          <a:solidFill>
            <a:srgbClr val="5D6266"/>
          </a:solidFill>
          <a:latin typeface="Open Sans" panose="020B0604020202020204" charset="0"/>
          <a:ea typeface="Open Sans" panose="020B0604020202020204" charset="0"/>
          <a:cs typeface="Open Sans" panose="020B0604020202020204" charset="0"/>
          <a:sym typeface="Arial"/>
        </a:defRPr>
      </a:lvl2pPr>
      <a:lvl3pPr marL="380990" marR="0" lvl="2" indent="-38099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1461AB"/>
        </a:buClr>
        <a:buSzPct val="100000"/>
        <a:buFont typeface="Open Sans" panose="020B0604020202020204" charset="0"/>
        <a:buChar char="●"/>
        <a:defRPr sz="1867" b="0" i="0" u="none" strike="noStrike" cap="none">
          <a:solidFill>
            <a:srgbClr val="5D6266"/>
          </a:solidFill>
          <a:latin typeface="Open Sans" panose="020B0604020202020204" charset="0"/>
          <a:ea typeface="Open Sans" panose="020B0604020202020204" charset="0"/>
          <a:cs typeface="Open Sans" panose="020B0604020202020204" charset="0"/>
          <a:sym typeface="Arial"/>
        </a:defRPr>
      </a:lvl3pPr>
      <a:lvl4pPr marL="380990" marR="0" lvl="3" indent="-38099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chemeClr val="bg1"/>
        </a:buClr>
        <a:buFont typeface="Open Sans" panose="020B0604020202020204" charset="0"/>
        <a:buChar char="●"/>
        <a:defRPr sz="1867" b="0" i="0" u="none" strike="noStrike" cap="none">
          <a:solidFill>
            <a:schemeClr val="bg1"/>
          </a:solidFill>
          <a:latin typeface="Open Sans" panose="020B0604020202020204" charset="0"/>
          <a:ea typeface="Open Sans" panose="020B0604020202020204" charset="0"/>
          <a:cs typeface="Open Sans" panose="020B0604020202020204" charset="0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1461AB"/>
          </a:solidFill>
          <a:latin typeface="Open Sans" panose="020B0604020202020204" charset="0"/>
          <a:ea typeface="Open Sans" panose="020B0604020202020204" charset="0"/>
          <a:cs typeface="Open Sans" panose="020B0604020202020204" charset="0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7" Type="http://schemas.openxmlformats.org/officeDocument/2006/relationships/image" Target="../media/image38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3.x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37.wmf"/><Relationship Id="rId4" Type="http://schemas.openxmlformats.org/officeDocument/2006/relationships/oleObject" Target="../embeddings/oleObject4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://www.transonic.com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ransonic.co/" TargetMode="Externa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ransonic.com/" TargetMode="Externa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4F9955D-9E4D-4C17-8DB8-E93E8A3B6B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HD03 Hemodialysis Monitor Training</a:t>
            </a:r>
          </a:p>
          <a:p>
            <a:r>
              <a:rPr lang="en-US" dirty="0"/>
              <a:t>Recirculation Measurement </a:t>
            </a:r>
          </a:p>
        </p:txBody>
      </p:sp>
    </p:spTree>
    <p:extLst>
      <p:ext uri="{BB962C8B-B14F-4D97-AF65-F5344CB8AC3E}">
        <p14:creationId xmlns:p14="http://schemas.microsoft.com/office/powerpoint/2010/main" val="42921441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552E105-B78C-4941-AB0B-9892CE557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697" y="379915"/>
            <a:ext cx="10355092" cy="890217"/>
          </a:xfrm>
        </p:spPr>
        <p:txBody>
          <a:bodyPr>
            <a:normAutofit fontScale="90000"/>
          </a:bodyPr>
          <a:lstStyle/>
          <a:p>
            <a:r>
              <a:rPr lang="en-US" dirty="0"/>
              <a:t>Saline Dilution: Release Method  </a:t>
            </a:r>
            <a:r>
              <a:rPr lang="en-US" sz="2700" dirty="0"/>
              <a:t>(Click to Show Animation)</a:t>
            </a:r>
            <a:endParaRPr lang="en-US" dirty="0"/>
          </a:p>
        </p:txBody>
      </p:sp>
      <p:pic>
        <p:nvPicPr>
          <p:cNvPr id="8" name="hd03-saline-01alt-compressed">
            <a:hlinkClick r:id="" action="ppaction://media"/>
            <a:extLst>
              <a:ext uri="{FF2B5EF4-FFF2-40B4-BE49-F238E27FC236}">
                <a16:creationId xmlns:a16="http://schemas.microsoft.com/office/drawing/2014/main" id="{6A785EDD-BC9B-44B8-8C4D-1C7BCC6B04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4800" y="1425088"/>
            <a:ext cx="8480885" cy="4770498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6A66A507-2413-42DF-BD79-A104FDA267BF}"/>
              </a:ext>
            </a:extLst>
          </p:cNvPr>
          <p:cNvSpPr/>
          <p:nvPr/>
        </p:nvSpPr>
        <p:spPr>
          <a:xfrm>
            <a:off x="667697" y="6350542"/>
            <a:ext cx="767403" cy="255085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3563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A14B2AA-57A7-48ED-BC35-F6F524B54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868" y="675916"/>
            <a:ext cx="6819563" cy="671433"/>
          </a:xfrm>
        </p:spPr>
        <p:txBody>
          <a:bodyPr>
            <a:normAutofit fontScale="90000"/>
          </a:bodyPr>
          <a:lstStyle/>
          <a:p>
            <a:r>
              <a:rPr lang="en-US" dirty="0"/>
              <a:t>Saline Dilution: Bolus Method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AD7095-FA0A-453A-A261-A91CA48AD6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Saline Bolus Steps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80F6840-397C-4EC3-86C6-E3294BC80C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Hemodiafiltration machines utilize purified dialysate instead of a saline bag.   </a:t>
            </a:r>
          </a:p>
          <a:p>
            <a:pPr>
              <a:spcAft>
                <a:spcPts val="1200"/>
              </a:spcAft>
            </a:pPr>
            <a:r>
              <a:rPr lang="en-US" dirty="0"/>
              <a:t>Inject 10 mL saline into or before venous bubble trap via the injection site (pigtail).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FB177911-8FB8-4892-B0B5-077964774C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8" y="1774282"/>
            <a:ext cx="7292622" cy="410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7600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32621FE-28CD-44F5-8861-376726AA3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Saline Dilution: Bolus Method  </a:t>
            </a:r>
            <a:r>
              <a:rPr lang="en-US" sz="2700" dirty="0"/>
              <a:t>(Click to Show Animation)</a:t>
            </a:r>
            <a:endParaRPr lang="en-US" dirty="0"/>
          </a:p>
        </p:txBody>
      </p:sp>
      <p:pic>
        <p:nvPicPr>
          <p:cNvPr id="8" name="hd03-saline-02alt-compressed">
            <a:hlinkClick r:id="" action="ppaction://media"/>
            <a:extLst>
              <a:ext uri="{FF2B5EF4-FFF2-40B4-BE49-F238E27FC236}">
                <a16:creationId xmlns:a16="http://schemas.microsoft.com/office/drawing/2014/main" id="{F5CD6814-691C-4183-8318-457191DB96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6343" y="1682750"/>
            <a:ext cx="7620000" cy="4286250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B5151767-5579-412D-8F92-0DAC722908CD}"/>
              </a:ext>
            </a:extLst>
          </p:cNvPr>
          <p:cNvSpPr/>
          <p:nvPr/>
        </p:nvSpPr>
        <p:spPr>
          <a:xfrm>
            <a:off x="961537" y="6117293"/>
            <a:ext cx="727143" cy="326734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6701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A14B2AA-57A7-48ED-BC35-F6F524B54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611" y="493444"/>
            <a:ext cx="6819563" cy="671433"/>
          </a:xfrm>
        </p:spPr>
        <p:txBody>
          <a:bodyPr>
            <a:normAutofit fontScale="90000"/>
          </a:bodyPr>
          <a:lstStyle/>
          <a:p>
            <a:r>
              <a:rPr lang="en-US" dirty="0"/>
              <a:t>Saline Dilution: Bolus Method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AD7095-FA0A-453A-A261-A91CA48AD6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Saline Bolus Steps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C257ED-2F1A-453D-827A-9076D53F1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7240" y="1600872"/>
            <a:ext cx="4706953" cy="4931095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80F6840-397C-4EC3-86C6-E3294BC80C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Attach a 10cc syringe filled with 10mL of saline to the injection site (pigtail) </a:t>
            </a:r>
          </a:p>
          <a:p>
            <a:pPr>
              <a:spcAft>
                <a:spcPts val="1200"/>
              </a:spcAft>
            </a:pPr>
            <a:r>
              <a:rPr lang="en-US" dirty="0"/>
              <a:t>Open the injection site (pigtail) clamp</a:t>
            </a:r>
          </a:p>
          <a:p>
            <a:pPr>
              <a:spcAft>
                <a:spcPts val="1200"/>
              </a:spcAft>
            </a:pPr>
            <a:r>
              <a:rPr lang="en-US" dirty="0"/>
              <a:t>Inject the 10mL of saline smoothly over 3-4 seconds into or before venous bubble trap via the injection site (pigtail)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80CA05-80B7-499F-A5D0-BDF670DA3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08622" y="2081748"/>
            <a:ext cx="1516405" cy="74791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1CCB93C-5F09-466B-841C-AD62724846E4}"/>
              </a:ext>
            </a:extLst>
          </p:cNvPr>
          <p:cNvCxnSpPr/>
          <p:nvPr/>
        </p:nvCxnSpPr>
        <p:spPr>
          <a:xfrm>
            <a:off x="1240780" y="3213906"/>
            <a:ext cx="799035" cy="215094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85535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3805217-CA92-423B-9D96-9D29A7CCC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332" y="156249"/>
            <a:ext cx="11573649" cy="1122218"/>
          </a:xfrm>
        </p:spPr>
        <p:txBody>
          <a:bodyPr>
            <a:normAutofit fontScale="90000"/>
          </a:bodyPr>
          <a:lstStyle/>
          <a:p>
            <a:r>
              <a:rPr lang="en-US" dirty="0"/>
              <a:t>Open/Spread Venous Pressure Limits During Release/Bolus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CEBE16C-F18F-4F39-8829-4BDA86A2A10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5490" y="1141448"/>
            <a:ext cx="8337454" cy="233682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If alarm occurs or blood pump is stopped for any reason</a:t>
            </a:r>
            <a:r>
              <a:rPr lang="en-US" dirty="0">
                <a:solidFill>
                  <a:srgbClr val="FF0000"/>
                </a:solidFill>
              </a:rPr>
              <a:t>,</a:t>
            </a:r>
            <a:r>
              <a:rPr lang="en-US" dirty="0"/>
              <a:t> the measurement must be repeated.  </a:t>
            </a:r>
          </a:p>
          <a:p>
            <a:endParaRPr lang="en-US" dirty="0"/>
          </a:p>
          <a:p>
            <a:r>
              <a:rPr lang="en-US" dirty="0"/>
              <a:t>Open/Spread the pressure alarm limits as the saline is being infused and until the saline has cleared the venous bloodline- typically this occurs once the screen progresses to the Analyzing screen </a:t>
            </a:r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2059842E-2720-41E9-8D07-2A9E6B9D99C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7703640"/>
              </p:ext>
            </p:extLst>
          </p:nvPr>
        </p:nvGraphicFramePr>
        <p:xfrm>
          <a:off x="8592191" y="2275530"/>
          <a:ext cx="3504414" cy="45049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6000669" imgH="7715065" progId="AcroExch.Document.7">
                  <p:embed/>
                </p:oleObj>
              </mc:Choice>
              <mc:Fallback>
                <p:oleObj name="Acrobat Document" r:id="rId2" imgW="6000669" imgH="7715065" progId="AcroExch.Document.7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2059842E-2720-41E9-8D07-2A9E6B9D99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592191" y="2275530"/>
                        <a:ext cx="3504414" cy="45049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9A4B7BB3-A10A-4963-8EC0-9C574174EA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964" y="3400469"/>
            <a:ext cx="4474191" cy="315922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80FE4CF-8669-48B3-997D-C0CB65BA008B}"/>
              </a:ext>
            </a:extLst>
          </p:cNvPr>
          <p:cNvSpPr/>
          <p:nvPr/>
        </p:nvSpPr>
        <p:spPr>
          <a:xfrm>
            <a:off x="6177156" y="3478270"/>
            <a:ext cx="268161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Technical Note: Expanding Pressure Limits to Avoid Pump Alarms during HD03 Recirculation and Vascular Access Measurements available with the HD03 Tools </a:t>
            </a:r>
          </a:p>
        </p:txBody>
      </p:sp>
    </p:spTree>
    <p:extLst>
      <p:ext uri="{BB962C8B-B14F-4D97-AF65-F5344CB8AC3E}">
        <p14:creationId xmlns:p14="http://schemas.microsoft.com/office/powerpoint/2010/main" val="4674587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7481A-4A72-472B-8276-9B73611BF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624" y="438984"/>
            <a:ext cx="7068312" cy="671433"/>
          </a:xfrm>
        </p:spPr>
        <p:txBody>
          <a:bodyPr>
            <a:normAutofit fontScale="90000"/>
          </a:bodyPr>
          <a:lstStyle/>
          <a:p>
            <a:r>
              <a:rPr lang="en-US" dirty="0"/>
              <a:t>Recirculation Measurement Results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C16DD1-10B1-4047-A3AB-D619C836867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Results Steps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70E166-867E-47F4-BDEC-D0BD325B2D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18"/>
          <a:stretch/>
        </p:blipFill>
        <p:spPr>
          <a:xfrm>
            <a:off x="1136718" y="1517973"/>
            <a:ext cx="5780614" cy="4469708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94296C2-A860-4005-BB08-064504301E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4701" y="1648639"/>
            <a:ext cx="3749876" cy="4834467"/>
          </a:xfrm>
        </p:spPr>
        <p:txBody>
          <a:bodyPr>
            <a:normAutofit lnSpcReduction="10000"/>
          </a:bodyPr>
          <a:lstStyle/>
          <a:p>
            <a:pPr>
              <a:spcAft>
                <a:spcPts val="1200"/>
              </a:spcAft>
            </a:pPr>
            <a:r>
              <a:rPr lang="en-US" dirty="0"/>
              <a:t>DTM Users:  Results will be saved on the DTM and can be viewed under the Patient Record icon. </a:t>
            </a:r>
          </a:p>
          <a:p>
            <a:pPr>
              <a:spcAft>
                <a:spcPts val="1200"/>
              </a:spcAft>
            </a:pPr>
            <a:r>
              <a:rPr lang="en-US" dirty="0"/>
              <a:t>PMM Users:  </a:t>
            </a:r>
            <a:r>
              <a:rPr lang="en-US" b="1" dirty="0"/>
              <a:t>MUST </a:t>
            </a:r>
            <a:r>
              <a:rPr lang="en-US" dirty="0"/>
              <a:t>Manually record results into the patient’s treatment/medical record</a:t>
            </a:r>
            <a:r>
              <a:rPr lang="en-US" dirty="0">
                <a:solidFill>
                  <a:srgbClr val="FF0000"/>
                </a:solidFill>
              </a:rPr>
              <a:t>.</a:t>
            </a:r>
            <a:r>
              <a:rPr lang="en-US" dirty="0"/>
              <a:t>  The result will clear once Next Patient icon is activated.</a:t>
            </a:r>
            <a:endParaRPr lang="en-US" dirty="0">
              <a:solidFill>
                <a:srgbClr val="FF0000"/>
              </a:solidFill>
            </a:endParaRPr>
          </a:p>
          <a:p>
            <a:pPr>
              <a:spcAft>
                <a:spcPts val="1200"/>
              </a:spcAft>
            </a:pPr>
            <a:r>
              <a:rPr lang="en-US" dirty="0"/>
              <a:t>Recirculation Measurement can be repeated as needed once the stoplight turns green again and displays READY.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9092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DCC82F0-2691-4AA6-A3C9-4F14BC78C32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/>
              <a:t>Patient Information</a:t>
            </a:r>
          </a:p>
          <a:p>
            <a:r>
              <a:rPr lang="en-US" dirty="0"/>
              <a:t>	</a:t>
            </a:r>
          </a:p>
          <a:p>
            <a:r>
              <a:rPr lang="en-US" dirty="0"/>
              <a:t>Patient Record 	</a:t>
            </a:r>
          </a:p>
          <a:p>
            <a:r>
              <a:rPr lang="en-US" dirty="0"/>
              <a:t>	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Displayed at the top of the Patient Record screen is the Patient name, ID number, and patient trend graphs. The icons identify the various parameters. Clicking on each icon reveals a graph with corresponding variables.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EB9BEA-6A17-481C-B9A0-567E3C196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7268" y="2235140"/>
            <a:ext cx="1292464" cy="1371719"/>
          </a:xfrm>
          <a:prstGeom prst="rect">
            <a:avLst/>
          </a:prstGeom>
        </p:spPr>
      </p:pic>
      <p:sp>
        <p:nvSpPr>
          <p:cNvPr id="9" name="Text Box 13">
            <a:extLst>
              <a:ext uri="{FF2B5EF4-FFF2-40B4-BE49-F238E27FC236}">
                <a16:creationId xmlns:a16="http://schemas.microsoft.com/office/drawing/2014/main" id="{92F3AB89-1504-4B71-898E-87BB3218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2401" y="2946400"/>
            <a:ext cx="1701799" cy="660459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defRPr sz="2400">
                <a:solidFill>
                  <a:schemeClr val="bg2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defRPr sz="2000" b="1">
                <a:solidFill>
                  <a:schemeClr val="tx2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bg2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bg2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bg2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bg2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bg2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bg2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bg2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DAB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Patient record Icon</a:t>
            </a:r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A25A330A-08FA-474A-AE89-7A7BC7ADB741}"/>
              </a:ext>
            </a:extLst>
          </p:cNvPr>
          <p:cNvSpPr txBox="1">
            <a:spLocks/>
          </p:cNvSpPr>
          <p:nvPr/>
        </p:nvSpPr>
        <p:spPr>
          <a:xfrm>
            <a:off x="217170" y="653613"/>
            <a:ext cx="10985674" cy="6714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733" b="0" i="0" u="none" strike="noStrike" cap="none">
                <a:solidFill>
                  <a:srgbClr val="1461AB"/>
                </a:solidFill>
                <a:latin typeface="Open Sans SemiBold" panose="020B0604020202020204" charset="0"/>
                <a:ea typeface="Open Sans SemiBold" panose="020B0604020202020204" charset="0"/>
                <a:cs typeface="Open Sans SemiBold" panose="020B0604020202020204" charset="0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Documentation for DTM Users Only: Patient Records </a:t>
            </a:r>
          </a:p>
        </p:txBody>
      </p:sp>
    </p:spTree>
    <p:extLst>
      <p:ext uri="{BB962C8B-B14F-4D97-AF65-F5344CB8AC3E}">
        <p14:creationId xmlns:p14="http://schemas.microsoft.com/office/powerpoint/2010/main" val="7367205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43F0E-E633-484A-9373-A8FBE88DF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Documentation for DTM Users Only: Table Review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6D49AF-78E2-44EF-B038-B6BE4940C7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/>
              <a:t>Patient Measurements Table</a:t>
            </a:r>
          </a:p>
          <a:p>
            <a:r>
              <a:rPr lang="en-US" dirty="0"/>
              <a:t>Tabulated measurements for a patient include includes Date, Time, Mode, Mean Arterial Pressure (MAP) and Result. Under the mode column, DLVFLW = Delivered Flow, AXSFLW = Access Flow, </a:t>
            </a:r>
            <a:r>
              <a:rPr lang="en-US" b="1" dirty="0"/>
              <a:t>REC = Recirculation</a:t>
            </a:r>
            <a:r>
              <a:rPr lang="en-US" dirty="0"/>
              <a:t>, CO = Cardiac Output and IVT = Intervention</a:t>
            </a:r>
          </a:p>
          <a:p>
            <a:endParaRPr lang="en-US" dirty="0"/>
          </a:p>
          <a:p>
            <a:r>
              <a:rPr lang="en-US" dirty="0"/>
              <a:t> </a:t>
            </a:r>
          </a:p>
          <a:p>
            <a:r>
              <a:rPr lang="en-US" dirty="0"/>
              <a:t>                 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3F03FF-6D6B-43BB-8571-75A0018E8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3406" y="3535151"/>
            <a:ext cx="3920484" cy="32087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B52DEF-60D9-46C2-9D1A-13F5AD8C5B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0964" y="4782065"/>
            <a:ext cx="725487" cy="5852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733B6A-A53B-49E8-B7E7-F52CF3154EF2}"/>
              </a:ext>
            </a:extLst>
          </p:cNvPr>
          <p:cNvSpPr txBox="1"/>
          <p:nvPr/>
        </p:nvSpPr>
        <p:spPr>
          <a:xfrm>
            <a:off x="1562100" y="4889500"/>
            <a:ext cx="3860800" cy="369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Patient Measurements Table Icon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98AAA26-DB4C-4E96-85F0-103E46AA1449}"/>
              </a:ext>
            </a:extLst>
          </p:cNvPr>
          <p:cNvSpPr/>
          <p:nvPr/>
        </p:nvSpPr>
        <p:spPr>
          <a:xfrm>
            <a:off x="8458200" y="4216400"/>
            <a:ext cx="419100" cy="67310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1597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91B3D-F73D-4EE9-9C6B-D60E711BF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710" y="496694"/>
            <a:ext cx="10355092" cy="671433"/>
          </a:xfrm>
        </p:spPr>
        <p:txBody>
          <a:bodyPr/>
          <a:lstStyle/>
          <a:p>
            <a:r>
              <a:rPr lang="en-US" dirty="0"/>
              <a:t>Transonic Recirculation Measurement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64AC5D-7374-4992-AD32-BB75D35072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8797" y="1430932"/>
            <a:ext cx="8020751" cy="505453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Recirculation generally occurs when access flow (AF) is less then the Transonic Delivered Flow (QB) in AVF or AVG.</a:t>
            </a:r>
          </a:p>
          <a:p>
            <a:endParaRPr lang="en-US" dirty="0"/>
          </a:p>
          <a:p>
            <a:r>
              <a:rPr lang="en-US" dirty="0"/>
              <a:t>Transonic® ultrasound dilution technology separates actual peripheral vascular access recirculation from cardiopulmonary recirculation (CPR).</a:t>
            </a:r>
          </a:p>
          <a:p>
            <a:endParaRPr lang="en-US" dirty="0"/>
          </a:p>
          <a:p>
            <a:r>
              <a:rPr lang="en-US" dirty="0"/>
              <a:t>Because of this, the measurement of zero percent access recirculation is the recirculation standard.</a:t>
            </a:r>
          </a:p>
          <a:p>
            <a:endParaRPr lang="en-US" dirty="0"/>
          </a:p>
          <a:p>
            <a:r>
              <a:rPr lang="en-US" b="1" i="1" dirty="0"/>
              <a:t>Modalities which cannot separate cardiopulmonary recirculation from access recirculation will indicate false positive recirculation.</a:t>
            </a:r>
          </a:p>
          <a:p>
            <a:endParaRPr lang="en-US" dirty="0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34083205-3147-4435-BFA4-A0D656A220C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87311"/>
              </p:ext>
            </p:extLst>
          </p:nvPr>
        </p:nvGraphicFramePr>
        <p:xfrm>
          <a:off x="8733132" y="1602566"/>
          <a:ext cx="3306672" cy="42797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829480" imgH="7543800" progId="AcroExch.Document.DC">
                  <p:embed/>
                </p:oleObj>
              </mc:Choice>
              <mc:Fallback>
                <p:oleObj name="Acrobat Document" r:id="rId2" imgW="5829480" imgH="7543800" progId="AcroExch.Document.DC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34083205-3147-4435-BFA4-A0D656A220C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733132" y="1602566"/>
                        <a:ext cx="3306672" cy="42797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017042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7BEA1C6-AFB4-4F7C-AE1A-70A636FCA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Recirculation Measurement Method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D74D9F-8B40-4F03-84F0-CC6465409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8281" y="1638082"/>
            <a:ext cx="6136882" cy="2368825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3B5DE8F-A920-42B3-9E83-B8760C5BC2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7400" y="4288974"/>
            <a:ext cx="10904355" cy="2368824"/>
          </a:xfrm>
        </p:spPr>
        <p:txBody>
          <a:bodyPr>
            <a:normAutofit fontScale="92500"/>
          </a:bodyPr>
          <a:lstStyle/>
          <a:p>
            <a:pPr>
              <a:spcAft>
                <a:spcPts val="1200"/>
              </a:spcAft>
            </a:pPr>
            <a:r>
              <a:rPr lang="en-US" dirty="0"/>
              <a:t>Saline is introduced into the Venous Bloodline with the dialysis lines in the normal position</a:t>
            </a:r>
          </a:p>
          <a:p>
            <a:pPr>
              <a:spcAft>
                <a:spcPts val="1200"/>
              </a:spcAft>
            </a:pPr>
            <a:r>
              <a:rPr lang="en-US" dirty="0"/>
              <a:t>Venous Sensor detects the saline dilution</a:t>
            </a:r>
          </a:p>
          <a:p>
            <a:pPr>
              <a:spcAft>
                <a:spcPts val="1200"/>
              </a:spcAft>
            </a:pPr>
            <a:r>
              <a:rPr lang="en-US" dirty="0"/>
              <a:t>If Recirculation is present, the diluted venous blood is pulled backwards into the arterial bloodline </a:t>
            </a:r>
          </a:p>
          <a:p>
            <a:pPr>
              <a:spcAft>
                <a:spcPts val="1200"/>
              </a:spcAft>
            </a:pPr>
            <a:r>
              <a:rPr lang="en-US" dirty="0"/>
              <a:t>Arterial Sensor detects the saline dilution inside the arterial Bloodline</a:t>
            </a:r>
          </a:p>
          <a:p>
            <a:pPr>
              <a:spcAft>
                <a:spcPts val="1200"/>
              </a:spcAft>
            </a:pPr>
            <a:r>
              <a:rPr lang="en-US" dirty="0"/>
              <a:t>The dilutions curves calculate the percent of recirculation 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B20BD4-EEA8-4855-B3D2-60E40974C28D}"/>
              </a:ext>
            </a:extLst>
          </p:cNvPr>
          <p:cNvSpPr txBox="1"/>
          <p:nvPr/>
        </p:nvSpPr>
        <p:spPr>
          <a:xfrm>
            <a:off x="8285163" y="2314056"/>
            <a:ext cx="23451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" panose="020B0604020202020204"/>
              </a:rPr>
              <a:t>Image depicts needles inside AVF/AVG with recirculation present </a:t>
            </a:r>
          </a:p>
        </p:txBody>
      </p:sp>
    </p:spTree>
    <p:extLst>
      <p:ext uri="{BB962C8B-B14F-4D97-AF65-F5344CB8AC3E}">
        <p14:creationId xmlns:p14="http://schemas.microsoft.com/office/powerpoint/2010/main" val="173157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white, table, sitting&#10;&#10;Description automatically generated">
            <a:extLst>
              <a:ext uri="{FF2B5EF4-FFF2-40B4-BE49-F238E27FC236}">
                <a16:creationId xmlns:a16="http://schemas.microsoft.com/office/drawing/2014/main" id="{7ED045B8-669F-45D4-902A-814B80B80B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364" y="3848099"/>
            <a:ext cx="2559682" cy="255968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59ED90E-0487-4A92-BA95-908BA1D1F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234" y="372533"/>
            <a:ext cx="10355092" cy="671433"/>
          </a:xfrm>
        </p:spPr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BABB08-8511-452B-8548-89D0AC9F10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3826" y="1267093"/>
            <a:ext cx="10096500" cy="3025702"/>
          </a:xfrm>
        </p:spPr>
        <p:txBody>
          <a:bodyPr/>
          <a:lstStyle/>
          <a:p>
            <a:r>
              <a:rPr lang="en-US" sz="3200" dirty="0">
                <a:solidFill>
                  <a:srgbClr val="1461AB"/>
                </a:solidFill>
                <a:latin typeface="Open Sans SemiBold" panose="020B0604020202020204" charset="0"/>
              </a:rPr>
              <a:t>Prerequisite: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/>
              <a:t>Review HD03 Hemodialysis Monitor: Delivered Flow, Recirculation</a:t>
            </a:r>
            <a:r>
              <a:rPr lang="en-US" dirty="0">
                <a:solidFill>
                  <a:srgbClr val="FF0000"/>
                </a:solidFill>
              </a:rPr>
              <a:t>,</a:t>
            </a:r>
            <a:r>
              <a:rPr lang="en-US" dirty="0"/>
              <a:t> and Access Flow PowerPoint Training Introduction </a:t>
            </a:r>
          </a:p>
          <a:p>
            <a:endParaRPr lang="en-US" dirty="0"/>
          </a:p>
          <a:p>
            <a:r>
              <a:rPr lang="en-US" sz="3200" dirty="0">
                <a:solidFill>
                  <a:srgbClr val="1461AB"/>
                </a:solidFill>
                <a:latin typeface="Open Sans SemiBold" panose="020B0604020202020204" charset="0"/>
              </a:rPr>
              <a:t>Training Outline: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/>
              <a:t>Detailed Recirculation Procedure Steps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/>
              <a:t>Clinical interpretation for Catheters and AV Fistula or Grafts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5806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FDE770F-5065-49CF-AAC2-4120732E2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9715" y="1690660"/>
            <a:ext cx="4219575" cy="46672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72839B-5D00-45A5-AAE5-CA6A3D00C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231" y="264328"/>
            <a:ext cx="10965503" cy="853272"/>
          </a:xfrm>
        </p:spPr>
        <p:txBody>
          <a:bodyPr>
            <a:normAutofit fontScale="90000"/>
          </a:bodyPr>
          <a:lstStyle/>
          <a:p>
            <a:r>
              <a:rPr lang="en-US" dirty="0"/>
              <a:t>Recirculation Measurement in Hemodialysis Catheters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03E811-83EA-421F-B2C6-3F8E64799A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67994" y="1198993"/>
            <a:ext cx="2699097" cy="492860"/>
          </a:xfrm>
        </p:spPr>
        <p:txBody>
          <a:bodyPr/>
          <a:lstStyle/>
          <a:p>
            <a:r>
              <a:rPr lang="en-US" dirty="0"/>
              <a:t>No Recirculation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CC4B57-3350-4A3E-B11A-5A1E74A5B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063" y="1738398"/>
            <a:ext cx="4743870" cy="47522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B25855-583A-433A-9CDB-C1B3C48A0621}"/>
              </a:ext>
            </a:extLst>
          </p:cNvPr>
          <p:cNvSpPr txBox="1"/>
          <p:nvPr/>
        </p:nvSpPr>
        <p:spPr>
          <a:xfrm>
            <a:off x="9979290" y="2935245"/>
            <a:ext cx="20843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Open Sans" panose="020B0604020202020204"/>
              </a:rPr>
              <a:t>Venous blood is pulled back into the arterial catheter’s lumen 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BF26D3E-6FD2-485B-B013-A6E165A9F7CB}"/>
              </a:ext>
            </a:extLst>
          </p:cNvPr>
          <p:cNvSpPr txBox="1">
            <a:spLocks/>
          </p:cNvSpPr>
          <p:nvPr/>
        </p:nvSpPr>
        <p:spPr>
          <a:xfrm>
            <a:off x="6222144" y="1246605"/>
            <a:ext cx="2699097" cy="4928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400" b="0" i="0" u="none" strike="noStrike" cap="none">
                <a:solidFill>
                  <a:srgbClr val="5D6266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00" b="0" i="0" u="none" strike="noStrike" cap="none">
                <a:solidFill>
                  <a:srgbClr val="1461AB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defRPr>
            </a:lvl2pPr>
            <a:lvl3pPr marL="380990" marR="0" lvl="2" indent="-3809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61AB"/>
              </a:buClr>
              <a:buSzPct val="100000"/>
              <a:buFont typeface="Open Sans" panose="020B0604020202020204" charset="0"/>
              <a:buChar char="●"/>
              <a:defRPr sz="1867" b="0" i="0" u="none" strike="noStrike" cap="none">
                <a:solidFill>
                  <a:srgbClr val="5D6266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defRPr>
            </a:lvl3pPr>
            <a:lvl4pPr marL="380990" marR="0" lvl="3" indent="-38099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Open Sans" panose="020B0604020202020204" charset="0"/>
              <a:buChar char="●"/>
              <a:defRPr sz="1867" b="0" i="0" u="none" strike="noStrike" cap="none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1461AB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Recirculation</a:t>
            </a:r>
          </a:p>
          <a:p>
            <a:endParaRPr lang="en-US" dirty="0"/>
          </a:p>
        </p:txBody>
      </p:sp>
      <p:pic>
        <p:nvPicPr>
          <p:cNvPr id="19" name="Graphic 18" descr="Arrow Rotate right">
            <a:extLst>
              <a:ext uri="{FF2B5EF4-FFF2-40B4-BE49-F238E27FC236}">
                <a16:creationId xmlns:a16="http://schemas.microsoft.com/office/drawing/2014/main" id="{AA372369-0A8B-4208-AA52-2D85FF6CD4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7784573">
            <a:off x="7309602" y="4902615"/>
            <a:ext cx="1016717" cy="1015555"/>
          </a:xfrm>
          <a:prstGeom prst="rect">
            <a:avLst/>
          </a:prstGeom>
        </p:spPr>
      </p:pic>
      <p:pic>
        <p:nvPicPr>
          <p:cNvPr id="21" name="Graphic 20" descr="Arrow Straight">
            <a:extLst>
              <a:ext uri="{FF2B5EF4-FFF2-40B4-BE49-F238E27FC236}">
                <a16:creationId xmlns:a16="http://schemas.microsoft.com/office/drawing/2014/main" id="{C4932EB4-682C-4412-A44F-801F5E64FF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3542895">
            <a:off x="7464107" y="4534576"/>
            <a:ext cx="628720" cy="6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2878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E67B568-263B-4AA0-BFD3-467851C188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6667" y="1370819"/>
            <a:ext cx="9937751" cy="476115"/>
          </a:xfrm>
        </p:spPr>
        <p:txBody>
          <a:bodyPr/>
          <a:lstStyle/>
          <a:p>
            <a:r>
              <a:rPr lang="en-US" dirty="0"/>
              <a:t>Catheters 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1A67003-1DF1-4A7C-B458-C23F24E58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858" y="419206"/>
            <a:ext cx="10355092" cy="671433"/>
          </a:xfrm>
        </p:spPr>
        <p:txBody>
          <a:bodyPr>
            <a:normAutofit fontScale="90000"/>
          </a:bodyPr>
          <a:lstStyle/>
          <a:p>
            <a:r>
              <a:rPr lang="en-US" dirty="0"/>
              <a:t>Recirculation Results Interpretation By Access Type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D4124CB-A9E6-4EA5-8983-17C45E0C8D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36667" y="3345087"/>
            <a:ext cx="9791580" cy="476115"/>
          </a:xfrm>
        </p:spPr>
        <p:txBody>
          <a:bodyPr/>
          <a:lstStyle/>
          <a:p>
            <a:r>
              <a:rPr lang="en-US" dirty="0"/>
              <a:t>AV Graft or AV Fistula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A8AE6EC-71AC-462F-8F19-B69E2E98766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199" y="1927720"/>
            <a:ext cx="10507134" cy="1214115"/>
          </a:xfrm>
        </p:spPr>
        <p:txBody>
          <a:bodyPr>
            <a:normAutofit fontScale="92500"/>
          </a:bodyPr>
          <a:lstStyle/>
          <a:p>
            <a:pPr>
              <a:spcAft>
                <a:spcPts val="1200"/>
              </a:spcAft>
            </a:pPr>
            <a:r>
              <a:rPr lang="en-US" dirty="0"/>
              <a:t>If the Recirculation is greater than 10%, the patient is not achieving the targeted dialysis dose. </a:t>
            </a:r>
          </a:p>
          <a:p>
            <a:pPr>
              <a:spcAft>
                <a:spcPts val="1200"/>
              </a:spcAft>
            </a:pPr>
            <a:r>
              <a:rPr lang="en-US" dirty="0"/>
              <a:t>Utilize the Transonic “Optimization of </a:t>
            </a:r>
            <a:r>
              <a:rPr lang="en-US"/>
              <a:t>Hemodialysis Catheter Adequacy </a:t>
            </a:r>
            <a:r>
              <a:rPr lang="en-US" dirty="0"/>
              <a:t>Algorithm” to guide an on-the-spot correction. 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DFE4D69-89E8-4782-A3D0-F9A7DC1A3F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3821202"/>
            <a:ext cx="11184468" cy="2740465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dirty="0"/>
              <a:t>Check for inadvertent reversal of bloodlines.  This is when the Arterial needle location is actually the venous needle location.  This can occur with a reverse flow loop AV graft.  An AV fistula can also have bi-directional flow depending on the vessel anatomic configuration. </a:t>
            </a:r>
          </a:p>
          <a:p>
            <a:pPr>
              <a:spcAft>
                <a:spcPts val="1200"/>
              </a:spcAft>
            </a:pPr>
            <a:r>
              <a:rPr lang="en-US" dirty="0"/>
              <a:t>True recirculation occurs when the Access Flow is close to the set blood pump speed.  Proceed to an Access Flow measurement to complete the assessment for stenosis.</a:t>
            </a:r>
          </a:p>
          <a:p>
            <a:pPr>
              <a:spcAft>
                <a:spcPts val="1200"/>
              </a:spcAft>
            </a:pPr>
            <a:r>
              <a:rPr lang="en-US" dirty="0"/>
              <a:t>Check for stenosis between the needles. Proceed to an Access Flow measurement to complete the assessment for stenosis.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6866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D4E90-4698-4777-B4F4-8BE2C3FC3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Interpretation Tools for Recirculation in AVF/AVG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6826C045-DF07-4852-AAA8-BF0A715A55E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8373246"/>
              </p:ext>
            </p:extLst>
          </p:nvPr>
        </p:nvGraphicFramePr>
        <p:xfrm>
          <a:off x="301371" y="1592987"/>
          <a:ext cx="3785666" cy="48996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829138" imgH="7543648" progId="AcroExch.Document.7">
                  <p:embed/>
                </p:oleObj>
              </mc:Choice>
              <mc:Fallback>
                <p:oleObj name="Acrobat Document" r:id="rId2" imgW="5829138" imgH="7543648" progId="AcroExch.Document.7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6826C045-DF07-4852-AAA8-BF0A715A55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01371" y="1592987"/>
                        <a:ext cx="3785666" cy="48996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A4B6EC5F-6884-43B1-8B31-23A15FA31BE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6168138"/>
              </p:ext>
            </p:extLst>
          </p:nvPr>
        </p:nvGraphicFramePr>
        <p:xfrm>
          <a:off x="8212670" y="1592989"/>
          <a:ext cx="3785666" cy="4899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5829480" imgH="7543800" progId="AcroExch.Document.7">
                  <p:embed/>
                </p:oleObj>
              </mc:Choice>
              <mc:Fallback>
                <p:oleObj name="Acrobat Document" r:id="rId4" imgW="5829480" imgH="7543800" progId="AcroExch.Document.7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A4B6EC5F-6884-43B1-8B31-23A15FA31B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212670" y="1592989"/>
                        <a:ext cx="3785666" cy="4899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324305B7-B3DE-442A-AE25-FEEF17CBC4C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9223273"/>
              </p:ext>
            </p:extLst>
          </p:nvPr>
        </p:nvGraphicFramePr>
        <p:xfrm>
          <a:off x="4203167" y="1592989"/>
          <a:ext cx="3785666" cy="4899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6" imgW="5829138" imgH="7543648" progId="AcroExch.Document.7">
                  <p:embed/>
                </p:oleObj>
              </mc:Choice>
              <mc:Fallback>
                <p:oleObj name="Acrobat Document" r:id="rId6" imgW="5829138" imgH="7543648" progId="AcroExch.Document.7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324305B7-B3DE-442A-AE25-FEEF17CBC4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203167" y="1592989"/>
                        <a:ext cx="3785666" cy="4899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B55CB06-3206-4E5D-8697-E6C5665DB346}"/>
              </a:ext>
            </a:extLst>
          </p:cNvPr>
          <p:cNvSpPr txBox="1"/>
          <p:nvPr/>
        </p:nvSpPr>
        <p:spPr>
          <a:xfrm>
            <a:off x="3849149" y="6542221"/>
            <a:ext cx="37856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" panose="020B0604020202020204"/>
              </a:rPr>
              <a:t>Available in the Transonic Resources </a:t>
            </a:r>
          </a:p>
        </p:txBody>
      </p:sp>
    </p:spTree>
    <p:extLst>
      <p:ext uri="{BB962C8B-B14F-4D97-AF65-F5344CB8AC3E}">
        <p14:creationId xmlns:p14="http://schemas.microsoft.com/office/powerpoint/2010/main" val="39009693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FE8D330-8FAF-4F73-9F5B-520F006415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Dialysis Machine Without Compensated Blood Flow Rate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79AEBCE-C957-43B7-A945-694AB8D956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Dialysis Machine With Compensated Blood Flow Rate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9AFE4BA-CFBE-4A25-99CD-29E322E2E8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Optimization of Hemodialysis Catheter Adequacy Algorithm without Compensated Blood Flow Rate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3572600-8C16-4A01-804F-A00301E604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Optimization of Hemodialysis Catheter Adequacy Algorithm with Compensated Blood Flow Rate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841AB3-2FAB-4E4C-956E-0E1211DE6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Optimization of Hemodialysis Catheter</a:t>
            </a:r>
            <a:br>
              <a:rPr lang="en-US" dirty="0"/>
            </a:br>
            <a:r>
              <a:rPr lang="en-US" dirty="0"/>
              <a:t>Adequacy Algorithm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D11CFF-6BEF-4D4A-B7C9-94FB240EAC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1513" y="5291592"/>
            <a:ext cx="1244600" cy="14402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AA41AF-9370-4208-B639-255469F635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1513" y="2730080"/>
            <a:ext cx="1101724" cy="132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0608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81CE8A6-F576-41CB-951B-818B85DA5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Transonic Tools at </a:t>
            </a:r>
            <a:r>
              <a:rPr lang="en-US" dirty="0">
                <a:hlinkClick r:id="rId2"/>
              </a:rPr>
              <a:t>www.Transonic.com</a:t>
            </a:r>
            <a:r>
              <a:rPr lang="en-US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9A9B1A-A822-44A6-B1CC-FC4415682A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22"/>
          <a:stretch/>
        </p:blipFill>
        <p:spPr>
          <a:xfrm>
            <a:off x="222717" y="2883946"/>
            <a:ext cx="2821228" cy="35305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25E936-4030-4949-9C22-2A96348D0A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5115" y="1692347"/>
            <a:ext cx="2821228" cy="34733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939442-9500-43A4-8C75-E43429E479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1344" y="2440412"/>
            <a:ext cx="3303312" cy="44175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EB01BF-8E3A-481D-9A6E-2C37A4961B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14656" y="1721188"/>
            <a:ext cx="2862166" cy="3415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2353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81CE8A6-F576-41CB-951B-818B85DA5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412" y="451746"/>
            <a:ext cx="11129423" cy="671433"/>
          </a:xfrm>
        </p:spPr>
        <p:txBody>
          <a:bodyPr>
            <a:normAutofit/>
          </a:bodyPr>
          <a:lstStyle/>
          <a:p>
            <a:r>
              <a:rPr lang="en-US" dirty="0"/>
              <a:t>Transonic HD03 Tools </a:t>
            </a:r>
            <a:r>
              <a:rPr lang="en-US" u="sng" dirty="0">
                <a:hlinkClick r:id="rId2"/>
              </a:rPr>
              <a:t>www.Transonic.co</a:t>
            </a:r>
            <a:r>
              <a:rPr lang="en-US" u="sng" dirty="0">
                <a:solidFill>
                  <a:schemeClr val="accent5"/>
                </a:solidFill>
              </a:rPr>
              <a:t>m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F142DD9-F2A0-457E-87FB-33F4F2EF2A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0138" y="1281652"/>
            <a:ext cx="11129423" cy="3169578"/>
          </a:xfrm>
        </p:spPr>
        <p:txBody>
          <a:bodyPr>
            <a:normAutofit/>
          </a:bodyPr>
          <a:lstStyle/>
          <a:p>
            <a:r>
              <a:rPr lang="en-US" dirty="0"/>
              <a:t>Customer Updates &amp; Training Web Portal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/>
              <a:t>Software Updates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/>
              <a:t>Training Materials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/>
              <a:t>Training Videos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/>
              <a:t>Training Checklists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/>
              <a:t>Operator’s Manuals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6214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CDFEA-62DF-4D25-8D49-89157CE7B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Customer Login to Access the Partner Portal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67D788-E5B8-4B5B-B2C3-BBEF066E78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You can click on </a:t>
            </a:r>
            <a:r>
              <a:rPr lang="en-US" b="1" dirty="0"/>
              <a:t>any</a:t>
            </a:r>
            <a:r>
              <a:rPr lang="en-US" dirty="0"/>
              <a:t> of the three buttons to access the Partner Portal </a:t>
            </a:r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52A7746-D7BB-4259-9900-31B6F80AF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299" y="2298725"/>
            <a:ext cx="4715533" cy="13813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AF39E70-63AD-469B-874F-B575C6574B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9" t="24918" r="-689" b="2328"/>
          <a:stretch/>
        </p:blipFill>
        <p:spPr>
          <a:xfrm>
            <a:off x="6189785" y="3417285"/>
            <a:ext cx="3905795" cy="21981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773F9704-17B1-4E5F-B8CB-10E1659B1B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601" y="4445025"/>
            <a:ext cx="4079205" cy="13813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0" name="Arrow: Left 9">
            <a:extLst>
              <a:ext uri="{FF2B5EF4-FFF2-40B4-BE49-F238E27FC236}">
                <a16:creationId xmlns:a16="http://schemas.microsoft.com/office/drawing/2014/main" id="{A3D5FCF3-108E-415A-92FC-80AE25B91A40}"/>
              </a:ext>
            </a:extLst>
          </p:cNvPr>
          <p:cNvSpPr/>
          <p:nvPr/>
        </p:nvSpPr>
        <p:spPr>
          <a:xfrm>
            <a:off x="6096000" y="2509325"/>
            <a:ext cx="419098" cy="11957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FA956EE3-59CE-4C5A-8CDF-A4A59B06BFBB}"/>
              </a:ext>
            </a:extLst>
          </p:cNvPr>
          <p:cNvSpPr/>
          <p:nvPr/>
        </p:nvSpPr>
        <p:spPr>
          <a:xfrm>
            <a:off x="9341173" y="5083908"/>
            <a:ext cx="400704" cy="12309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Arrow: Left 11">
            <a:extLst>
              <a:ext uri="{FF2B5EF4-FFF2-40B4-BE49-F238E27FC236}">
                <a16:creationId xmlns:a16="http://schemas.microsoft.com/office/drawing/2014/main" id="{91740A13-6855-4E4B-862B-33683D4455C9}"/>
              </a:ext>
            </a:extLst>
          </p:cNvPr>
          <p:cNvSpPr/>
          <p:nvPr/>
        </p:nvSpPr>
        <p:spPr>
          <a:xfrm>
            <a:off x="4396153" y="5398477"/>
            <a:ext cx="425435" cy="14263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46AC15-83A2-480A-AD20-AA6D1ACD01C8}"/>
              </a:ext>
            </a:extLst>
          </p:cNvPr>
          <p:cNvSpPr txBox="1"/>
          <p:nvPr/>
        </p:nvSpPr>
        <p:spPr>
          <a:xfrm>
            <a:off x="6666682" y="2298725"/>
            <a:ext cx="2169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Top right of the home page</a:t>
            </a:r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09480161-0368-404B-B104-0984F0A52E5D}"/>
              </a:ext>
            </a:extLst>
          </p:cNvPr>
          <p:cNvSpPr/>
          <p:nvPr/>
        </p:nvSpPr>
        <p:spPr>
          <a:xfrm>
            <a:off x="9031571" y="3710153"/>
            <a:ext cx="509954" cy="14285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BAA0A5-70EA-4CAE-8F06-805965FC41B7}"/>
              </a:ext>
            </a:extLst>
          </p:cNvPr>
          <p:cNvSpPr txBox="1"/>
          <p:nvPr/>
        </p:nvSpPr>
        <p:spPr>
          <a:xfrm>
            <a:off x="10095580" y="3983360"/>
            <a:ext cx="19343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Click on Contact Us then select Partner Portal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805F49-706D-409B-AA63-3145A06D0FFB}"/>
              </a:ext>
            </a:extLst>
          </p:cNvPr>
          <p:cNvSpPr txBox="1"/>
          <p:nvPr/>
        </p:nvSpPr>
        <p:spPr>
          <a:xfrm>
            <a:off x="2479431" y="5771467"/>
            <a:ext cx="3710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Click on Software Updates on the bottom of the home page </a:t>
            </a:r>
          </a:p>
        </p:txBody>
      </p:sp>
    </p:spTree>
    <p:extLst>
      <p:ext uri="{BB962C8B-B14F-4D97-AF65-F5344CB8AC3E}">
        <p14:creationId xmlns:p14="http://schemas.microsoft.com/office/powerpoint/2010/main" val="4330476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9F77F-CED8-4CB7-8A78-A6582ABCC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Complete the Form to Create Your Account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7250D6-A636-4E6C-A783-5EA476D80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7538" y="2077095"/>
            <a:ext cx="3972479" cy="4096322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BD67533-3970-4D1A-B76B-1E79B313EEDA}"/>
              </a:ext>
            </a:extLst>
          </p:cNvPr>
          <p:cNvSpPr/>
          <p:nvPr/>
        </p:nvSpPr>
        <p:spPr>
          <a:xfrm>
            <a:off x="3907538" y="4295221"/>
            <a:ext cx="3829692" cy="1274884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EDB8BC-A6CC-4C37-BBA9-1949BC0030F0}"/>
              </a:ext>
            </a:extLst>
          </p:cNvPr>
          <p:cNvSpPr txBox="1"/>
          <p:nvPr/>
        </p:nvSpPr>
        <p:spPr>
          <a:xfrm>
            <a:off x="8214125" y="4528038"/>
            <a:ext cx="2620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Select HD03 from the dropdown box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500E33-146A-45DC-8F03-59DB94BE7963}"/>
              </a:ext>
            </a:extLst>
          </p:cNvPr>
          <p:cNvSpPr txBox="1"/>
          <p:nvPr/>
        </p:nvSpPr>
        <p:spPr>
          <a:xfrm>
            <a:off x="509953" y="3094892"/>
            <a:ext cx="306347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Use a facility email address if your facility has a general email address.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Notifications about your HD03 will be sent to the email used to register.  </a:t>
            </a:r>
          </a:p>
        </p:txBody>
      </p:sp>
    </p:spTree>
    <p:extLst>
      <p:ext uri="{BB962C8B-B14F-4D97-AF65-F5344CB8AC3E}">
        <p14:creationId xmlns:p14="http://schemas.microsoft.com/office/powerpoint/2010/main" val="21498664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1FF5B-35F7-41A4-8B6C-C3B37B5DF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Email Confirmation </a:t>
            </a:r>
          </a:p>
        </p:txBody>
      </p:sp>
      <p:pic>
        <p:nvPicPr>
          <p:cNvPr id="5" name="Picture 4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FB888A14-9CC7-4D43-9C07-13AC5755B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2615" y="2321337"/>
            <a:ext cx="4801270" cy="284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2994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3CDC9-85C2-44F2-AAA4-629AEAA96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Partner Portal Home Page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529937-3B13-4636-BBAD-BE367D3B18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Click on HD03 Customer </a:t>
            </a:r>
          </a:p>
        </p:txBody>
      </p:sp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DC696415-E572-410C-AE11-3622205225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2126564"/>
            <a:ext cx="12192000" cy="2754339"/>
          </a:xfrm>
          <a:prstGeom prst="rect">
            <a:avLst/>
          </a:prstGeom>
        </p:spPr>
      </p:pic>
      <p:sp>
        <p:nvSpPr>
          <p:cNvPr id="8" name="Arrow: Left 7">
            <a:extLst>
              <a:ext uri="{FF2B5EF4-FFF2-40B4-BE49-F238E27FC236}">
                <a16:creationId xmlns:a16="http://schemas.microsoft.com/office/drawing/2014/main" id="{3B1EEC46-5EC2-4893-8D85-EABCFC2BFDAD}"/>
              </a:ext>
            </a:extLst>
          </p:cNvPr>
          <p:cNvSpPr/>
          <p:nvPr/>
        </p:nvSpPr>
        <p:spPr>
          <a:xfrm rot="5400000">
            <a:off x="7762789" y="4901630"/>
            <a:ext cx="345413" cy="20310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09565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B5E0F-7EE5-47C2-915A-9289A8FE0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 up for Recirculation Measurement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021462-7A23-4072-9078-BF2A9248F86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Utilize the steps detailed in the </a:t>
            </a:r>
            <a:r>
              <a:rPr lang="en-US" b="1" dirty="0"/>
              <a:t>HD03 Hemodialysis Monitor: Delivered Flow, Recirculation,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/>
              <a:t>and Access Flow PowerPoint Training Introduction </a:t>
            </a:r>
            <a:r>
              <a:rPr lang="en-US" dirty="0"/>
              <a:t>to select the proper bloodlines (tubing), sensor placement, basic troubleshooting, and disinfection procedures. </a:t>
            </a:r>
          </a:p>
        </p:txBody>
      </p:sp>
      <p:pic>
        <p:nvPicPr>
          <p:cNvPr id="7" name="Picture 6" descr="Two people sitting in a room&#10;&#10;Description automatically generated">
            <a:extLst>
              <a:ext uri="{FF2B5EF4-FFF2-40B4-BE49-F238E27FC236}">
                <a16:creationId xmlns:a16="http://schemas.microsoft.com/office/drawing/2014/main" id="{5A954AEE-283E-46D5-B264-806F537CB4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346" y="3265355"/>
            <a:ext cx="5269993" cy="351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3566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68297-B46C-45A8-8A65-E4638614A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Partner Portal Home Page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140FD1-005E-45B5-8B73-98650865D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1566" y="3353006"/>
            <a:ext cx="4907705" cy="333480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C289A5-973E-4001-90C7-FAB359678E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2515" y="1793632"/>
            <a:ext cx="10152186" cy="4691836"/>
          </a:xfrm>
        </p:spPr>
        <p:txBody>
          <a:bodyPr/>
          <a:lstStyle/>
          <a:p>
            <a:r>
              <a:rPr lang="en-US"/>
              <a:t>You </a:t>
            </a:r>
            <a:r>
              <a:rPr lang="en-US" dirty="0"/>
              <a:t>can save the password on your computer, so it will auto populate and go to the Partner Portal.</a:t>
            </a:r>
          </a:p>
        </p:txBody>
      </p:sp>
    </p:spTree>
    <p:extLst>
      <p:ext uri="{BB962C8B-B14F-4D97-AF65-F5344CB8AC3E}">
        <p14:creationId xmlns:p14="http://schemas.microsoft.com/office/powerpoint/2010/main" val="31052725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7C1B3-C4BA-45AB-B5E1-CB95A1D8E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Partner Portal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8D0568-B570-4792-B085-82C2D3134373}"/>
              </a:ext>
            </a:extLst>
          </p:cNvPr>
          <p:cNvSpPr/>
          <p:nvPr/>
        </p:nvSpPr>
        <p:spPr>
          <a:xfrm>
            <a:off x="5969000" y="3263900"/>
            <a:ext cx="863600" cy="2540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144498A-8CCB-48E2-B053-B30E4E1FC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20" y="1690522"/>
            <a:ext cx="6253803" cy="3654755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2A0F643B-E9C6-4C4A-B2C4-BEAF386F4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5064" y="3124922"/>
            <a:ext cx="5417279" cy="35249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9597009-042D-43B6-A578-270E093F9359}"/>
              </a:ext>
            </a:extLst>
          </p:cNvPr>
          <p:cNvSpPr txBox="1"/>
          <p:nvPr/>
        </p:nvSpPr>
        <p:spPr>
          <a:xfrm>
            <a:off x="2751992" y="5345277"/>
            <a:ext cx="27871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Scroll down on the page to find the Tubing List, Software Updates &amp; Manuals  </a:t>
            </a:r>
          </a:p>
        </p:txBody>
      </p:sp>
    </p:spTree>
    <p:extLst>
      <p:ext uri="{BB962C8B-B14F-4D97-AF65-F5344CB8AC3E}">
        <p14:creationId xmlns:p14="http://schemas.microsoft.com/office/powerpoint/2010/main" val="9003849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5E7A5-7C29-4247-8127-B254E3C7D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Additional Questions?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928303-2BB5-494F-B0AC-4CF6F76CE3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Please refer to the HD03 Operator’s Manual</a:t>
            </a:r>
            <a:r>
              <a:rPr lang="en-US" dirty="0">
                <a:solidFill>
                  <a:srgbClr val="FF0000"/>
                </a:solidFill>
              </a:rPr>
              <a:t>,</a:t>
            </a:r>
            <a:r>
              <a:rPr lang="en-US" dirty="0"/>
              <a:t> Quick Reference Guides</a:t>
            </a:r>
            <a:r>
              <a:rPr lang="en-US" dirty="0">
                <a:solidFill>
                  <a:srgbClr val="FF0000"/>
                </a:solidFill>
              </a:rPr>
              <a:t>,</a:t>
            </a:r>
            <a:r>
              <a:rPr lang="en-US" dirty="0"/>
              <a:t> or contact:</a:t>
            </a:r>
          </a:p>
          <a:p>
            <a:br>
              <a:rPr lang="en-US" dirty="0"/>
            </a:br>
            <a:r>
              <a:rPr lang="en-US" dirty="0"/>
              <a:t>Transonic Tech Support 800-353-3569 (US/Canada)</a:t>
            </a:r>
          </a:p>
          <a:p>
            <a:r>
              <a:rPr lang="en-US" dirty="0">
                <a:hlinkClick r:id="rId2"/>
              </a:rPr>
              <a:t>www.Transonic.com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734435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3196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B8994-08FB-4037-AC0E-DCB28C08E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Delivered Flow, Recirculation and Access Flow </a:t>
            </a:r>
            <a:br>
              <a:rPr lang="en-US" dirty="0"/>
            </a:br>
            <a:r>
              <a:rPr lang="en-US" dirty="0"/>
              <a:t>Sensor Attachment Chairside Steps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2F7DEB-B433-4A08-B546-555710A58C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Hemodiafiltration or I.V  infusions via the extracorporeal circuit can interfere with saline dilution resulting in a Notification/Error Message. 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If Hemodiafiltration Mode is active- disable HDF prior to attaching the sensors!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I.V. infusions should be paused prior to </a:t>
            </a:r>
            <a:r>
              <a:rPr lang="en-US">
                <a:solidFill>
                  <a:srgbClr val="FF0000"/>
                </a:solidFill>
              </a:rPr>
              <a:t>Recirculation or Access </a:t>
            </a:r>
            <a:r>
              <a:rPr lang="en-US" dirty="0">
                <a:solidFill>
                  <a:srgbClr val="FF0000"/>
                </a:solidFill>
              </a:rPr>
              <a:t>Flow  measurements. 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2465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46C3B-85E8-4DF6-9C4B-D2D8F5E3B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82" y="450279"/>
            <a:ext cx="7221877" cy="671433"/>
          </a:xfrm>
        </p:spPr>
        <p:txBody>
          <a:bodyPr>
            <a:normAutofit fontScale="90000"/>
          </a:bodyPr>
          <a:lstStyle/>
          <a:p>
            <a:r>
              <a:rPr lang="en-US" dirty="0"/>
              <a:t>Place Sensors on Bloodlines (Tubing)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407257-E2DE-4BC2-AB1E-98203D19F5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99400" y="736467"/>
            <a:ext cx="3107733" cy="561052"/>
          </a:xfrm>
        </p:spPr>
        <p:txBody>
          <a:bodyPr/>
          <a:lstStyle/>
          <a:p>
            <a:r>
              <a:rPr lang="en-US" dirty="0"/>
              <a:t>Recirculation Steps: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9D268F-4392-425C-AF93-2E29461C591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Properly place Arterial &amp; Venous Sensors on the bloodlines (tubing) </a:t>
            </a:r>
          </a:p>
        </p:txBody>
      </p:sp>
      <p:pic>
        <p:nvPicPr>
          <p:cNvPr id="9" name="Picture 8" descr="A picture containing holding, man, table, white&#10;&#10;Description automatically generated">
            <a:extLst>
              <a:ext uri="{FF2B5EF4-FFF2-40B4-BE49-F238E27FC236}">
                <a16:creationId xmlns:a16="http://schemas.microsoft.com/office/drawing/2014/main" id="{F35ABF61-79B9-4D0C-8DE2-6D81741C70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64" y="1697500"/>
            <a:ext cx="6389511" cy="35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5953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F16F9-6DEB-4C28-988C-67619DBE5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Choose Recirculation Protocol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CA6EB8-FFB7-4E08-9FFE-B2E03A4F72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746436" y="736466"/>
            <a:ext cx="2855849" cy="522817"/>
          </a:xfrm>
        </p:spPr>
        <p:txBody>
          <a:bodyPr>
            <a:normAutofit fontScale="92500"/>
          </a:bodyPr>
          <a:lstStyle/>
          <a:p>
            <a:r>
              <a:rPr lang="en-US" dirty="0"/>
              <a:t>Recirculation Steps: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3B9E798-CF1C-40B1-A2DF-B14487B010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Select the Recirculation Icon </a:t>
            </a: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0C2045DF-8F2C-4A29-B393-995EBE70BD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56" y="1697500"/>
            <a:ext cx="6061324" cy="42799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F5B8051-23FD-47AC-B3B7-6E870AD631ED}"/>
              </a:ext>
            </a:extLst>
          </p:cNvPr>
          <p:cNvSpPr/>
          <p:nvPr/>
        </p:nvSpPr>
        <p:spPr>
          <a:xfrm flipH="1">
            <a:off x="1846385" y="3569676"/>
            <a:ext cx="3147646" cy="615461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1102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3323A-A872-45C3-9696-CDF160122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34" y="409259"/>
            <a:ext cx="7049324" cy="1035366"/>
          </a:xfrm>
        </p:spPr>
        <p:txBody>
          <a:bodyPr>
            <a:normAutofit fontScale="90000"/>
          </a:bodyPr>
          <a:lstStyle/>
          <a:p>
            <a:r>
              <a:rPr lang="en-US" dirty="0"/>
              <a:t>Saline Dilution: Release or Bolus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DE1EF4-A145-4EAB-8BBC-A7C049FE84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760395" y="760741"/>
            <a:ext cx="2855849" cy="522817"/>
          </a:xfrm>
        </p:spPr>
        <p:txBody>
          <a:bodyPr>
            <a:normAutofit fontScale="92500"/>
          </a:bodyPr>
          <a:lstStyle/>
          <a:p>
            <a:r>
              <a:rPr lang="en-US" dirty="0"/>
              <a:t>Recirculation Steps: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432611E-8EC4-4ABD-B78B-EC7B0D0C9F5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Saline release from the saline bag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      OR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Saline bolus into the venous drip chamber via port (pigtail) 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E9E9BA-FB3A-45DF-A727-29252E0C51E7}"/>
              </a:ext>
            </a:extLst>
          </p:cNvPr>
          <p:cNvSpPr txBox="1"/>
          <p:nvPr/>
        </p:nvSpPr>
        <p:spPr>
          <a:xfrm>
            <a:off x="406400" y="5562600"/>
            <a:ext cx="6223000" cy="922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2F32720-D87E-417D-8C06-50042AA175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976" y="5655602"/>
            <a:ext cx="7321224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defRPr sz="2400">
                <a:solidFill>
                  <a:schemeClr val="bg2"/>
                </a:solidFill>
                <a:latin typeface="Frutiger LT 55 Roman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defRPr sz="2000" b="1">
                <a:solidFill>
                  <a:schemeClr val="tx2"/>
                </a:solidFill>
                <a:latin typeface="Frutiger LT 47 LightCn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bg2"/>
                </a:solidFill>
                <a:latin typeface="Frutiger LT 55 Roman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bg2"/>
                </a:solidFill>
                <a:latin typeface="Frutiger LT 55 Roman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bg2"/>
                </a:solidFill>
                <a:latin typeface="Frutiger LT 55 Roman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bg2"/>
                </a:solidFill>
                <a:latin typeface="Frutiger LT 55 Roman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bg2"/>
                </a:solidFill>
                <a:latin typeface="Frutiger LT 55 Roman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bg2"/>
                </a:solidFill>
                <a:latin typeface="Frutiger LT 55 Roman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bg2"/>
                </a:solidFill>
                <a:latin typeface="Frutiger LT 55 Roman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1600" b="1" dirty="0">
                <a:solidFill>
                  <a:srgbClr val="807F8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NOTE:  The Traffic Light remains </a:t>
            </a:r>
            <a:r>
              <a:rPr lang="en-US" altLang="en-US" sz="16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red</a:t>
            </a:r>
            <a:r>
              <a:rPr lang="en-US" altLang="en-US" sz="1600" b="1" dirty="0">
                <a:solidFill>
                  <a:srgbClr val="807F8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for one minute as the HD03 obtains the baseline flow. Do not follow the on-screen instructions until the Traffic Light turns </a:t>
            </a:r>
            <a:r>
              <a:rPr lang="en-US" altLang="en-US" sz="16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green</a:t>
            </a:r>
            <a:r>
              <a:rPr lang="en-US" altLang="en-US" sz="1600" b="1" dirty="0">
                <a:solidFill>
                  <a:srgbClr val="807F8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.   </a:t>
            </a:r>
          </a:p>
        </p:txBody>
      </p:sp>
      <p:pic>
        <p:nvPicPr>
          <p:cNvPr id="12" name="Picture 11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C7DA3E2E-203F-4B7C-AFE1-0A33E3E1AA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869" y="1557998"/>
            <a:ext cx="5671438" cy="400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6137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065A346-D73B-43EA-88EF-8EA6A3282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796" y="684583"/>
            <a:ext cx="6820165" cy="671433"/>
          </a:xfrm>
        </p:spPr>
        <p:txBody>
          <a:bodyPr>
            <a:normAutofit fontScale="90000"/>
          </a:bodyPr>
          <a:lstStyle/>
          <a:p>
            <a:r>
              <a:rPr lang="en-US" dirty="0"/>
              <a:t>Saline Dilution: Release Method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C99B8F-F8E8-4264-BCE6-FC28300C5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754" y="2023919"/>
            <a:ext cx="4810161" cy="36640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D9FD46-F0B2-4168-B28A-67E6A6E71E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6744" y="1146019"/>
            <a:ext cx="2615411" cy="5419814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2799174A-397E-4B3B-B26C-B0C19BC9AD4E}"/>
              </a:ext>
            </a:extLst>
          </p:cNvPr>
          <p:cNvSpPr/>
          <p:nvPr/>
        </p:nvSpPr>
        <p:spPr>
          <a:xfrm>
            <a:off x="9804400" y="5060116"/>
            <a:ext cx="241300" cy="67143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4F43EA-FAD4-45A8-ACC4-C36081EA2FB7}"/>
              </a:ext>
            </a:extLst>
          </p:cNvPr>
          <p:cNvSpPr txBox="1"/>
          <p:nvPr/>
        </p:nvSpPr>
        <p:spPr>
          <a:xfrm>
            <a:off x="5690388" y="2266029"/>
            <a:ext cx="252651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2"/>
                </a:solidFill>
                <a:latin typeface="Open Sans" panose="020B0604020202020204"/>
              </a:rPr>
              <a:t>Most saline lines have at least one inline clamp. </a:t>
            </a:r>
          </a:p>
          <a:p>
            <a:endParaRPr lang="en-US" sz="1800" dirty="0">
              <a:solidFill>
                <a:schemeClr val="bg2"/>
              </a:solidFill>
              <a:latin typeface="Open Sans" panose="020B0604020202020204"/>
            </a:endParaRPr>
          </a:p>
          <a:p>
            <a:r>
              <a:rPr lang="en-US" sz="1800" dirty="0">
                <a:solidFill>
                  <a:schemeClr val="bg2"/>
                </a:solidFill>
                <a:latin typeface="Open Sans" panose="020B0604020202020204"/>
              </a:rPr>
              <a:t>Some saline lines have two with one by the bag and one closer to the saline infusion site on the Arterial Line (pre pump). 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8773680-DD8D-42D9-BDF8-99916508FA61}"/>
              </a:ext>
            </a:extLst>
          </p:cNvPr>
          <p:cNvSpPr/>
          <p:nvPr/>
        </p:nvSpPr>
        <p:spPr>
          <a:xfrm>
            <a:off x="2362200" y="3314700"/>
            <a:ext cx="1397000" cy="174541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739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E01EC-4149-4ACB-A2C1-D9623F8F2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927" y="311612"/>
            <a:ext cx="7199075" cy="671433"/>
          </a:xfrm>
        </p:spPr>
        <p:txBody>
          <a:bodyPr>
            <a:normAutofit fontScale="90000"/>
          </a:bodyPr>
          <a:lstStyle/>
          <a:p>
            <a:r>
              <a:rPr lang="en-US" dirty="0"/>
              <a:t>Saline Dilution: Release Method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AB951A-DCEF-4FFE-AD10-6CA8A19178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10500" y="774701"/>
            <a:ext cx="3196633" cy="522817"/>
          </a:xfrm>
        </p:spPr>
        <p:txBody>
          <a:bodyPr/>
          <a:lstStyle/>
          <a:p>
            <a:r>
              <a:rPr lang="en-US" dirty="0"/>
              <a:t>Saline Release Steps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A28F62-EDD8-4F52-A03E-EDCBE6C59B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pPr>
              <a:spcAft>
                <a:spcPts val="1200"/>
              </a:spcAft>
            </a:pPr>
            <a:r>
              <a:rPr lang="en-US" dirty="0"/>
              <a:t>WHEN THE TRAFFIC LIGHT TURNS </a:t>
            </a:r>
            <a:r>
              <a:rPr lang="en-US" dirty="0">
                <a:solidFill>
                  <a:srgbClr val="00B050"/>
                </a:solidFill>
              </a:rPr>
              <a:t>GREEN</a:t>
            </a:r>
            <a:r>
              <a:rPr lang="en-US" dirty="0"/>
              <a:t> </a:t>
            </a:r>
          </a:p>
          <a:p>
            <a:pPr>
              <a:spcAft>
                <a:spcPts val="1200"/>
              </a:spcAft>
            </a:pPr>
            <a:r>
              <a:rPr lang="en-US" dirty="0"/>
              <a:t>Open venous pressure limits to avoid pump stoppage</a:t>
            </a:r>
          </a:p>
          <a:p>
            <a:pPr>
              <a:spcAft>
                <a:spcPts val="1200"/>
              </a:spcAft>
            </a:pPr>
            <a:r>
              <a:rPr lang="en-US" dirty="0"/>
              <a:t>Open saline clamps to release saline from infusion bag for 5-6 sec </a:t>
            </a:r>
          </a:p>
          <a:p>
            <a:pPr>
              <a:spcAft>
                <a:spcPts val="1200"/>
              </a:spcAft>
            </a:pPr>
            <a:r>
              <a:rPr lang="en-US" dirty="0"/>
              <a:t>Do not clamp off the Arterial bloodline, just open the saline clamps to allow the saline to slowly infuse approximately 10 mL’s of saline from the bag</a:t>
            </a:r>
          </a:p>
          <a:p>
            <a:pPr marL="0" indent="0">
              <a:buNone/>
            </a:pPr>
            <a:r>
              <a:rPr lang="en-US" dirty="0"/>
              <a:t>      </a:t>
            </a:r>
          </a:p>
        </p:txBody>
      </p:sp>
      <p:pic>
        <p:nvPicPr>
          <p:cNvPr id="7" name="Picture 6" descr="A close up of a mans face&#10;&#10;Description automatically generated">
            <a:extLst>
              <a:ext uri="{FF2B5EF4-FFF2-40B4-BE49-F238E27FC236}">
                <a16:creationId xmlns:a16="http://schemas.microsoft.com/office/drawing/2014/main" id="{0BFE4A09-E06F-407E-9BD6-F847D638D8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0" y="1164957"/>
            <a:ext cx="4980550" cy="2801559"/>
          </a:xfrm>
          <a:prstGeom prst="rect">
            <a:avLst/>
          </a:prstGeom>
        </p:spPr>
      </p:pic>
      <p:pic>
        <p:nvPicPr>
          <p:cNvPr id="9" name="Picture 8" descr="A picture containing photo, indoor, sitting&#10;&#10;Description automatically generated">
            <a:extLst>
              <a:ext uri="{FF2B5EF4-FFF2-40B4-BE49-F238E27FC236}">
                <a16:creationId xmlns:a16="http://schemas.microsoft.com/office/drawing/2014/main" id="{4BACB3EA-AA31-4A69-8FF2-A3C8E2E40F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963" y="3966516"/>
            <a:ext cx="4980549" cy="280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391378"/>
      </p:ext>
    </p:extLst>
  </p:cSld>
  <p:clrMapOvr>
    <a:masterClrMapping/>
  </p:clrMapOvr>
</p:sld>
</file>

<file path=ppt/theme/theme1.xml><?xml version="1.0" encoding="utf-8"?>
<a:theme xmlns:a="http://schemas.openxmlformats.org/drawingml/2006/main" name="New 2019 Transonic Corporate-General PP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D03 Train the Trainer PP draft 4 27 20.potx" id="{7DF9BB32-6F4E-4F3C-A431-210E62FC48FD}" vid="{29FA68A1-EEEC-4DB3-9384-3249E514F20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B7C79474E763B4BBEE7CAE462D544D4" ma:contentTypeVersion="18" ma:contentTypeDescription="Create a new document." ma:contentTypeScope="" ma:versionID="c81b2f498f167e0758b7f486b127605b">
  <xsd:schema xmlns:xsd="http://www.w3.org/2001/XMLSchema" xmlns:xs="http://www.w3.org/2001/XMLSchema" xmlns:p="http://schemas.microsoft.com/office/2006/metadata/properties" xmlns:ns2="80ed94b9-80a5-43bb-9a0b-3443bb04f9db" xmlns:ns3="a57ff636-b3f8-48df-b678-2d2992637757" targetNamespace="http://schemas.microsoft.com/office/2006/metadata/properties" ma:root="true" ma:fieldsID="06307a10ca4fe5c950c0e51c1c4664d3" ns2:_="" ns3:_="">
    <xsd:import namespace="80ed94b9-80a5-43bb-9a0b-3443bb04f9db"/>
    <xsd:import namespace="a57ff636-b3f8-48df-b678-2d2992637757"/>
    <xsd:element name="properties">
      <xsd:complexType>
        <xsd:sequence>
          <xsd:element name="documentManagement">
            <xsd:complexType>
              <xsd:all>
                <xsd:element ref="ns2:FileonWebsite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ed94b9-80a5-43bb-9a0b-3443bb04f9db" elementFormDefault="qualified">
    <xsd:import namespace="http://schemas.microsoft.com/office/2006/documentManagement/types"/>
    <xsd:import namespace="http://schemas.microsoft.com/office/infopath/2007/PartnerControls"/>
    <xsd:element name="FileonWebsite" ma:index="8" nillable="true" ma:displayName="File on Website" ma:default="0" ma:format="Dropdown" ma:internalName="FileonWebsite">
      <xsd:simpleType>
        <xsd:restriction base="dms:Boolean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0c9f20e8-b3b5-4677-80e4-6d1802ef603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7ff636-b3f8-48df-b678-2d299263775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b91e3cd-5a23-4e33-8480-d330d9b53a1c}" ma:internalName="TaxCatchAll" ma:showField="CatchAllData" ma:web="a57ff636-b3f8-48df-b678-2d299263775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ileonWebsite xmlns="80ed94b9-80a5-43bb-9a0b-3443bb04f9db">false</FileonWebsite>
    <lcf76f155ced4ddcb4097134ff3c332f xmlns="80ed94b9-80a5-43bb-9a0b-3443bb04f9db">
      <Terms xmlns="http://schemas.microsoft.com/office/infopath/2007/PartnerControls"/>
    </lcf76f155ced4ddcb4097134ff3c332f>
    <TaxCatchAll xmlns="a57ff636-b3f8-48df-b678-2d299263775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7E336CE-8244-450C-86AD-EB2D23081543}"/>
</file>

<file path=customXml/itemProps2.xml><?xml version="1.0" encoding="utf-8"?>
<ds:datastoreItem xmlns:ds="http://schemas.openxmlformats.org/officeDocument/2006/customXml" ds:itemID="{1FC3CAE6-54F4-40A9-BFDF-0A81AF350838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27F94972-3D75-4C55-B8AB-09753DED690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HD03 Train the Trainer PP draft 4 27 20</Template>
  <TotalTime>3497</TotalTime>
  <Words>1296</Words>
  <Application>Microsoft Office PowerPoint</Application>
  <PresentationFormat>Widescreen</PresentationFormat>
  <Paragraphs>148</Paragraphs>
  <Slides>33</Slides>
  <Notes>0</Notes>
  <HiddenSlides>0</HiddenSlides>
  <MMClips>2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Calibri</vt:lpstr>
      <vt:lpstr>Open Sans</vt:lpstr>
      <vt:lpstr>Open Sans SemiBold</vt:lpstr>
      <vt:lpstr>Tahoma</vt:lpstr>
      <vt:lpstr>Wingdings</vt:lpstr>
      <vt:lpstr>New 2019 Transonic Corporate-General PPT</vt:lpstr>
      <vt:lpstr>Acrobat Document</vt:lpstr>
      <vt:lpstr>PowerPoint Presentation</vt:lpstr>
      <vt:lpstr>Overview</vt:lpstr>
      <vt:lpstr>Set up for Recirculation Measurement </vt:lpstr>
      <vt:lpstr>Delivered Flow, Recirculation and Access Flow  Sensor Attachment Chairside Steps</vt:lpstr>
      <vt:lpstr>Place Sensors on Bloodlines (Tubing) </vt:lpstr>
      <vt:lpstr>Choose Recirculation Protocol</vt:lpstr>
      <vt:lpstr>Saline Dilution: Release or Bolus</vt:lpstr>
      <vt:lpstr>Saline Dilution: Release Method</vt:lpstr>
      <vt:lpstr>Saline Dilution: Release Method </vt:lpstr>
      <vt:lpstr>Saline Dilution: Release Method  (Click to Show Animation)</vt:lpstr>
      <vt:lpstr>Saline Dilution: Bolus Method </vt:lpstr>
      <vt:lpstr>Saline Dilution: Bolus Method  (Click to Show Animation)</vt:lpstr>
      <vt:lpstr>Saline Dilution: Bolus Method </vt:lpstr>
      <vt:lpstr>Open/Spread Venous Pressure Limits During Release/Bolus</vt:lpstr>
      <vt:lpstr>Recirculation Measurement Results </vt:lpstr>
      <vt:lpstr>PowerPoint Presentation</vt:lpstr>
      <vt:lpstr>Documentation for DTM Users Only: Table Review </vt:lpstr>
      <vt:lpstr>Transonic Recirculation Measurement</vt:lpstr>
      <vt:lpstr>Recirculation Measurement Method </vt:lpstr>
      <vt:lpstr>Recirculation Measurement in Hemodialysis Catheters</vt:lpstr>
      <vt:lpstr>Recirculation Results Interpretation By Access Type </vt:lpstr>
      <vt:lpstr>Interpretation Tools for Recirculation in AVF/AVG</vt:lpstr>
      <vt:lpstr>Optimization of Hemodialysis Catheter Adequacy Algorithm</vt:lpstr>
      <vt:lpstr>Transonic Tools at www.Transonic.com </vt:lpstr>
      <vt:lpstr>Transonic HD03 Tools www.Transonic.com </vt:lpstr>
      <vt:lpstr>Customer Login to Access the Partner Portal </vt:lpstr>
      <vt:lpstr>Complete the Form to Create Your Account </vt:lpstr>
      <vt:lpstr>Email Confirmation </vt:lpstr>
      <vt:lpstr>Partner Portal Home Page </vt:lpstr>
      <vt:lpstr>Partner Portal Home Page </vt:lpstr>
      <vt:lpstr>Partner Portal  </vt:lpstr>
      <vt:lpstr>Additional Questions?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Debbie Brouwer-Maier</dc:creator>
  <cp:lastModifiedBy>Debbie Brouwer-Maier</cp:lastModifiedBy>
  <cp:revision>46</cp:revision>
  <dcterms:created xsi:type="dcterms:W3CDTF">2020-04-30T14:57:38Z</dcterms:created>
  <dcterms:modified xsi:type="dcterms:W3CDTF">2023-11-22T14:10:51Z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0x010100AB7C79474E763B4BBEE7CAE462D544D4</vt:lpwstr>
  </property>
</Properties>
</file>